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4"/>
  </p:sldMasterIdLst>
  <p:notesMasterIdLst>
    <p:notesMasterId r:id="rId21"/>
  </p:notesMasterIdLst>
  <p:sldIdLst>
    <p:sldId id="257" r:id="rId5"/>
    <p:sldId id="258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85" r:id="rId14"/>
    <p:sldId id="286" r:id="rId15"/>
    <p:sldId id="287" r:id="rId16"/>
    <p:sldId id="288" r:id="rId17"/>
    <p:sldId id="270" r:id="rId18"/>
    <p:sldId id="277" r:id="rId19"/>
    <p:sldId id="289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cott Mackey" initials="TPYM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33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EEC3E3-6141-4105-BBC8-E2C69C05787B}" type="datetimeFigureOut">
              <a:rPr lang="en-US" smtClean="0"/>
              <a:pPr/>
              <a:t>10/24/2018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22C0B0-8742-408B-B3AB-F2CFE6568A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5503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22C0B0-8742-408B-B3AB-F2CFE6568A6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2050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jpe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jpe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jpe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jpe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jpe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4" descr="EB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4100" y="4987925"/>
            <a:ext cx="3009900" cy="152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 descr="dbslong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575" y="5503863"/>
            <a:ext cx="4899025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9" descr="bullet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50" y="1936750"/>
            <a:ext cx="4000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8500" y="3771900"/>
            <a:ext cx="8064500" cy="85090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685800" y="1519238"/>
            <a:ext cx="8089900" cy="1143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7790646"/>
      </p:ext>
    </p:extLst>
  </p:cSld>
  <p:clrMapOvr>
    <a:masterClrMapping/>
  </p:clrMapOvr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green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189663"/>
            <a:ext cx="1470025" cy="66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5163" y="6389688"/>
            <a:ext cx="1447800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9" descr="BULLET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5613" y="6396038"/>
            <a:ext cx="200025" cy="19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defTabSz="457200"/>
            <a:fld id="{B4DB0E65-EF00-7F4C-860A-46B7C286D3E3}" type="slidenum">
              <a:rPr lang="en-US" smtClean="0"/>
              <a:pPr defTabSz="457200"/>
              <a:t>‹#›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05000" y="6470650"/>
            <a:ext cx="4114800" cy="365125"/>
          </a:xfrm>
        </p:spPr>
        <p:txBody>
          <a:bodyPr/>
          <a:lstStyle>
            <a:lvl1pPr>
              <a:defRPr sz="9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6611771"/>
      </p:ext>
    </p:extLst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, Tagline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green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189663"/>
            <a:ext cx="1470025" cy="66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5163" y="6389688"/>
            <a:ext cx="1447800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9" descr="BULLET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5613" y="6396038"/>
            <a:ext cx="200025" cy="19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8585200" y="6362700"/>
            <a:ext cx="381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fld id="{E4210FE9-4CB9-4C35-9AE5-D2F7477C2730}" type="slidenum">
              <a:rPr lang="en-US" altLang="en-US" sz="1000" smtClean="0">
                <a:solidFill>
                  <a:srgbClr val="7F7F7F"/>
                </a:solidFill>
              </a:rPr>
              <a:pPr>
                <a:defRPr/>
              </a:pPr>
              <a:t>‹#›</a:t>
            </a:fld>
            <a:endParaRPr lang="en-US" altLang="en-US" sz="1000">
              <a:solidFill>
                <a:srgbClr val="7F7F7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03400"/>
            <a:ext cx="8229600" cy="4322763"/>
          </a:xfrm>
        </p:spPr>
        <p:txBody>
          <a:bodyPr/>
          <a:lstStyle>
            <a:lvl1pPr>
              <a:buClr>
                <a:schemeClr val="accent6">
                  <a:lumMod val="75000"/>
                </a:schemeClr>
              </a:buCl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15"/>
          <p:cNvSpPr>
            <a:spLocks noGrp="1"/>
          </p:cNvSpPr>
          <p:nvPr>
            <p:ph sz="quarter" idx="12"/>
          </p:nvPr>
        </p:nvSpPr>
        <p:spPr>
          <a:xfrm>
            <a:off x="482600" y="927100"/>
            <a:ext cx="8216900" cy="8001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 b="1" i="1">
                <a:solidFill>
                  <a:srgbClr val="669900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3"/>
          </p:nvPr>
        </p:nvSpPr>
        <p:spPr>
          <a:xfrm>
            <a:off x="1917700" y="6340475"/>
            <a:ext cx="4114800" cy="365125"/>
          </a:xfrm>
        </p:spPr>
        <p:txBody>
          <a:bodyPr/>
          <a:lstStyle>
            <a:lvl1pPr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3518641"/>
      </p:ext>
    </p:extLst>
  </p:cSld>
  <p:clrMapOvr>
    <a:masterClrMapping/>
  </p:clrMapOvr>
  <p:hf hd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, Taglin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946" y="90972"/>
            <a:ext cx="8437506" cy="685800"/>
          </a:xfrm>
        </p:spPr>
        <p:txBody>
          <a:bodyPr/>
          <a:lstStyle>
            <a:lvl1pPr>
              <a:defRPr lang="en-US" sz="2800" b="1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186" y="1192566"/>
            <a:ext cx="8399780" cy="5197288"/>
          </a:xfrm>
        </p:spPr>
        <p:txBody>
          <a:bodyPr/>
          <a:lstStyle>
            <a:lvl1pPr>
              <a:defRPr lang="en-US" sz="1800" kern="1200" dirty="0" smtClean="0">
                <a:solidFill>
                  <a:srgbClr val="424A53"/>
                </a:solidFill>
                <a:latin typeface="Arial" charset="0"/>
                <a:ea typeface="+mn-ea"/>
                <a:cs typeface="+mn-cs"/>
              </a:defRPr>
            </a:lvl1pPr>
            <a:lvl2pPr>
              <a:defRPr sz="1600">
                <a:solidFill>
                  <a:srgbClr val="424A53"/>
                </a:solidFill>
              </a:defRPr>
            </a:lvl2pPr>
            <a:lvl3pPr>
              <a:defRPr sz="1400">
                <a:solidFill>
                  <a:srgbClr val="424A53"/>
                </a:solidFill>
              </a:defRPr>
            </a:lvl3pPr>
            <a:lvl4pPr>
              <a:defRPr sz="1200">
                <a:solidFill>
                  <a:srgbClr val="424A53"/>
                </a:solidFill>
              </a:defRPr>
            </a:lvl4pPr>
            <a:lvl5pPr>
              <a:defRPr sz="1200">
                <a:solidFill>
                  <a:srgbClr val="424A53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7783373" y="44285"/>
            <a:ext cx="1280159" cy="621397"/>
          </a:xfrm>
        </p:spPr>
        <p:txBody>
          <a:bodyPr rtlCol="0">
            <a:normAutofit/>
          </a:bodyPr>
          <a:lstStyle>
            <a:lvl1pPr marL="0" indent="0" algn="ctr">
              <a:buNone/>
              <a:defRPr sz="1200" baseline="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2"/>
          </p:nvPr>
        </p:nvSpPr>
        <p:spPr>
          <a:xfrm>
            <a:off x="384175" y="677291"/>
            <a:ext cx="8448675" cy="401638"/>
          </a:xfrm>
          <a:effectLst>
            <a:outerShdw blurRad="139700" dist="50800" dir="5400000" algn="ctr" rotWithShape="0">
              <a:srgbClr val="000000">
                <a:alpha val="36000"/>
              </a:srgbClr>
            </a:outerShdw>
          </a:effectLst>
        </p:spPr>
        <p:txBody>
          <a:bodyPr/>
          <a:lstStyle>
            <a:lvl1pPr marL="0" indent="0">
              <a:buFontTx/>
              <a:buNone/>
              <a:defRPr b="0" i="1">
                <a:solidFill>
                  <a:srgbClr val="534949"/>
                </a:solidFill>
              </a:defRPr>
            </a:lvl1pPr>
            <a:lvl2pPr marL="284162" indent="0">
              <a:buFontTx/>
              <a:buNone/>
              <a:defRPr/>
            </a:lvl2pPr>
            <a:lvl3pPr marL="630237" indent="0">
              <a:buFontTx/>
              <a:buNone/>
              <a:defRPr/>
            </a:lvl3pPr>
            <a:lvl4pPr marL="974725" indent="0">
              <a:buFontTx/>
              <a:buNone/>
              <a:defRPr/>
            </a:lvl4pPr>
            <a:lvl5pPr marL="1260475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8675688" y="6532563"/>
            <a:ext cx="468312" cy="307975"/>
          </a:xfrm>
        </p:spPr>
        <p:txBody>
          <a:bodyPr/>
          <a:lstStyle>
            <a:lvl1pPr>
              <a:defRPr sz="1050" b="0">
                <a:solidFill>
                  <a:srgbClr val="989898"/>
                </a:solidFill>
              </a:defRPr>
            </a:lvl1pPr>
          </a:lstStyle>
          <a:p>
            <a:pPr defTabSz="457200"/>
            <a:fld id="{B4DB0E65-EF00-7F4C-860A-46B7C286D3E3}" type="slidenum">
              <a:rPr lang="en-US" smtClean="0"/>
              <a:pPr defTabSz="457200"/>
              <a:t>‹#›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4"/>
          </p:nvPr>
        </p:nvSpPr>
        <p:spPr>
          <a:xfrm>
            <a:off x="5146675" y="6575425"/>
            <a:ext cx="3530600" cy="282575"/>
          </a:xfrm>
        </p:spPr>
        <p:txBody>
          <a:bodyPr/>
          <a:lstStyle>
            <a:lvl1pPr algn="r">
              <a:defRPr sz="700">
                <a:solidFill>
                  <a:srgbClr val="989898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4805159"/>
      </p:ext>
    </p:extLst>
  </p:cSld>
  <p:clrMapOvr>
    <a:masterClrMapping/>
  </p:clrMapOvr>
  <p:hf hd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, Content (NO Taglin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946" y="90972"/>
            <a:ext cx="8437506" cy="685800"/>
          </a:xfrm>
        </p:spPr>
        <p:txBody>
          <a:bodyPr/>
          <a:lstStyle>
            <a:lvl1pPr>
              <a:defRPr lang="en-US" sz="2800" b="1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186" y="1192566"/>
            <a:ext cx="8399780" cy="5197288"/>
          </a:xfrm>
        </p:spPr>
        <p:txBody>
          <a:bodyPr/>
          <a:lstStyle>
            <a:lvl1pPr>
              <a:defRPr lang="en-US" sz="1800" kern="1200" dirty="0" smtClean="0">
                <a:solidFill>
                  <a:srgbClr val="424A53"/>
                </a:solidFill>
                <a:latin typeface="Arial" charset="0"/>
                <a:ea typeface="+mn-ea"/>
                <a:cs typeface="+mn-cs"/>
              </a:defRPr>
            </a:lvl1pPr>
            <a:lvl2pPr>
              <a:defRPr sz="1600">
                <a:solidFill>
                  <a:srgbClr val="424A53"/>
                </a:solidFill>
              </a:defRPr>
            </a:lvl2pPr>
            <a:lvl3pPr>
              <a:defRPr sz="1400">
                <a:solidFill>
                  <a:srgbClr val="424A53"/>
                </a:solidFill>
              </a:defRPr>
            </a:lvl3pPr>
            <a:lvl4pPr>
              <a:defRPr sz="1200">
                <a:solidFill>
                  <a:srgbClr val="424A53"/>
                </a:solidFill>
              </a:defRPr>
            </a:lvl4pPr>
            <a:lvl5pPr>
              <a:defRPr sz="1200">
                <a:solidFill>
                  <a:srgbClr val="424A53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7783373" y="44285"/>
            <a:ext cx="1280159" cy="621397"/>
          </a:xfrm>
        </p:spPr>
        <p:txBody>
          <a:bodyPr rtlCol="0">
            <a:normAutofit/>
          </a:bodyPr>
          <a:lstStyle>
            <a:lvl1pPr marL="0" indent="0" algn="ctr">
              <a:buNone/>
              <a:defRPr sz="1200" baseline="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75688" y="6532563"/>
            <a:ext cx="468312" cy="307975"/>
          </a:xfrm>
        </p:spPr>
        <p:txBody>
          <a:bodyPr/>
          <a:lstStyle>
            <a:lvl1pPr>
              <a:defRPr sz="1050" b="0">
                <a:solidFill>
                  <a:srgbClr val="989898"/>
                </a:solidFill>
              </a:defRPr>
            </a:lvl1pPr>
          </a:lstStyle>
          <a:p>
            <a:pPr defTabSz="457200"/>
            <a:fld id="{B4DB0E65-EF00-7F4C-860A-46B7C286D3E3}" type="slidenum">
              <a:rPr lang="en-US" smtClean="0"/>
              <a:pPr defTabSz="457200"/>
              <a:t>‹#›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3"/>
          </p:nvPr>
        </p:nvSpPr>
        <p:spPr>
          <a:xfrm>
            <a:off x="5146675" y="6575425"/>
            <a:ext cx="3530600" cy="282575"/>
          </a:xfrm>
        </p:spPr>
        <p:txBody>
          <a:bodyPr/>
          <a:lstStyle>
            <a:lvl1pPr algn="r">
              <a:defRPr sz="700">
                <a:solidFill>
                  <a:srgbClr val="989898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1343578"/>
      </p:ext>
    </p:extLst>
  </p:cSld>
  <p:clrMapOvr>
    <a:masterClrMapping/>
  </p:clrMapOvr>
  <p:hf hd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Default_wtag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green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189663"/>
            <a:ext cx="1470025" cy="66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1025" y="6604000"/>
            <a:ext cx="3076575" cy="13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0" y="0"/>
            <a:ext cx="266700" cy="10541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1168400"/>
            <a:ext cx="266700" cy="5689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4037"/>
          </a:xfrm>
        </p:spPr>
        <p:txBody>
          <a:bodyPr anchor="t">
            <a:normAutofit/>
          </a:bodyPr>
          <a:lstStyle>
            <a:lvl1pPr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4525"/>
            <a:ext cx="8229600" cy="4211638"/>
          </a:xfrm>
        </p:spPr>
        <p:txBody>
          <a:bodyPr>
            <a:normAutofit/>
          </a:bodyPr>
          <a:lstStyle>
            <a:lvl1pPr marL="228600" indent="-228600">
              <a:buClr>
                <a:srgbClr val="80A63F"/>
              </a:buClr>
              <a:defRPr sz="2800" baseline="0"/>
            </a:lvl1pPr>
            <a:lvl2pPr>
              <a:defRPr sz="2400"/>
            </a:lvl2pPr>
            <a:lvl3pPr marL="1143000" indent="-228600">
              <a:buClr>
                <a:srgbClr val="F05223"/>
              </a:buClr>
              <a:buFont typeface="Courier New" pitchFamily="49" charset="0"/>
              <a:buChar char="o"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57200" y="838200"/>
            <a:ext cx="8248650" cy="9715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800" b="1" i="1">
                <a:solidFill>
                  <a:srgbClr val="538C3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4"/>
          </p:nvPr>
        </p:nvSpPr>
        <p:spPr>
          <a:xfrm>
            <a:off x="8675688" y="6489700"/>
            <a:ext cx="468312" cy="365125"/>
          </a:xfrm>
        </p:spPr>
        <p:txBody>
          <a:bodyPr/>
          <a:lstStyle>
            <a:lvl1pPr>
              <a:defRPr sz="1100"/>
            </a:lvl1pPr>
          </a:lstStyle>
          <a:p>
            <a:pPr defTabSz="457200"/>
            <a:fld id="{B4DB0E65-EF00-7F4C-860A-46B7C286D3E3}" type="slidenum">
              <a:rPr lang="en-US" smtClean="0"/>
              <a:pPr defTabSz="457200"/>
              <a:t>‹#›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5146675" y="6575425"/>
            <a:ext cx="3530600" cy="282575"/>
          </a:xfrm>
        </p:spPr>
        <p:txBody>
          <a:bodyPr/>
          <a:lstStyle>
            <a:lvl1pPr algn="r">
              <a:defRPr sz="700"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2458887"/>
      </p:ext>
    </p:extLst>
  </p:cSld>
  <p:clrMapOvr>
    <a:masterClrMapping/>
  </p:clrMapOvr>
  <p:hf hd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3163017" y="735432"/>
            <a:ext cx="5323157" cy="1143000"/>
          </a:xfrm>
        </p:spPr>
        <p:txBody>
          <a:bodyPr>
            <a:normAutofit/>
          </a:bodyPr>
          <a:lstStyle>
            <a:lvl1pPr>
              <a:defRPr sz="2800" b="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57175" y="4810125"/>
            <a:ext cx="3886200" cy="1685925"/>
          </a:xfrm>
        </p:spPr>
        <p:txBody>
          <a:bodyPr rtlCol="0" anchor="ctr">
            <a:normAutofit/>
          </a:bodyPr>
          <a:lstStyle>
            <a:lvl1pPr marL="0" indent="0" algn="ctr">
              <a:buFontTx/>
              <a:buNone/>
              <a:defRPr baseline="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3163017" y="2170113"/>
            <a:ext cx="5276850" cy="906462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2000" i="1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 sz="2000" i="1">
                <a:solidFill>
                  <a:schemeClr val="bg1"/>
                </a:solidFill>
              </a:defRPr>
            </a:lvl2pPr>
            <a:lvl3pPr marL="914400" indent="0">
              <a:buFontTx/>
              <a:buNone/>
              <a:defRPr sz="2000" i="1">
                <a:solidFill>
                  <a:schemeClr val="bg1"/>
                </a:solidFill>
              </a:defRPr>
            </a:lvl3pPr>
            <a:lvl4pPr marL="1371600" indent="0">
              <a:buFontTx/>
              <a:buNone/>
              <a:defRPr sz="2000" i="1">
                <a:solidFill>
                  <a:schemeClr val="bg1"/>
                </a:solidFill>
              </a:defRPr>
            </a:lvl4pPr>
            <a:lvl5pPr marL="1828800" indent="0">
              <a:buFontTx/>
              <a:buNone/>
              <a:defRPr sz="2000" i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5"/>
          </p:nvPr>
        </p:nvSpPr>
        <p:spPr>
          <a:xfrm>
            <a:off x="3163017" y="3705225"/>
            <a:ext cx="3513138" cy="428624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FontTx/>
              <a:buNone/>
              <a:defRPr sz="1600">
                <a:solidFill>
                  <a:schemeClr val="bg1"/>
                </a:solidFill>
              </a:defRPr>
            </a:lvl3pPr>
            <a:lvl4pPr marL="1371600" indent="0">
              <a:buFontTx/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FontTx/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01985910"/>
      </p:ext>
    </p:extLst>
  </p:cSld>
  <p:clrMapOvr>
    <a:masterClrMapping/>
  </p:clrMapOvr>
  <p:hf hdr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247650" y="52388"/>
            <a:ext cx="5661025" cy="8191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314450"/>
            <a:ext cx="4213225" cy="25098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7250" y="1314450"/>
            <a:ext cx="4214813" cy="25098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301625" y="3976688"/>
            <a:ext cx="4213225" cy="25098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7250" y="3976688"/>
            <a:ext cx="4214813" cy="25098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57927682"/>
      </p:ext>
    </p:extLst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green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189663"/>
            <a:ext cx="1470025" cy="66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5163" y="6389688"/>
            <a:ext cx="1447800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9" descr="BULLET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5613" y="6396038"/>
            <a:ext cx="200025" cy="19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35100"/>
            <a:ext cx="8229600" cy="4691063"/>
          </a:xfrm>
        </p:spPr>
        <p:txBody>
          <a:bodyPr>
            <a:normAutofit/>
          </a:bodyPr>
          <a:lstStyle>
            <a:lvl1pPr>
              <a:buClr>
                <a:schemeClr val="accent6">
                  <a:lumMod val="75000"/>
                </a:schemeClr>
              </a:buCl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905000" y="6470650"/>
            <a:ext cx="4114800" cy="365125"/>
          </a:xfrm>
        </p:spPr>
        <p:txBody>
          <a:bodyPr/>
          <a:lstStyle>
            <a:lvl1pPr>
              <a:defRPr sz="900"/>
            </a:lvl1pPr>
          </a:lstStyle>
          <a:p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4DB0E65-EF00-7F4C-860A-46B7C286D3E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3823762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-  no foot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3420513"/>
      </p:ext>
    </p:extLst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Footer Only - no title o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5163" y="6389688"/>
            <a:ext cx="1447800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7" descr="BULLET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5613" y="6396038"/>
            <a:ext cx="200025" cy="19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9" descr="greenlogo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189663"/>
            <a:ext cx="1470025" cy="66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defTabSz="457200"/>
            <a:fld id="{B4DB0E65-EF00-7F4C-860A-46B7C286D3E3}" type="slidenum">
              <a:rPr lang="en-US" smtClean="0"/>
              <a:pPr defTabSz="457200"/>
              <a:t>‹#›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05000" y="6470650"/>
            <a:ext cx="4114800" cy="365125"/>
          </a:xfrm>
        </p:spPr>
        <p:txBody>
          <a:bodyPr/>
          <a:lstStyle>
            <a:lvl1pPr>
              <a:defRPr sz="9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04446"/>
      </p:ext>
    </p:extLst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green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189663"/>
            <a:ext cx="1470025" cy="66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5163" y="6389688"/>
            <a:ext cx="1447800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9" descr="BULLET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5613" y="6396038"/>
            <a:ext cx="200025" cy="19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698C4AA-20E9-4299-9E4C-835AF4B5618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05000" y="6470650"/>
            <a:ext cx="4114800" cy="365125"/>
          </a:xfrm>
        </p:spPr>
        <p:txBody>
          <a:bodyPr/>
          <a:lstStyle>
            <a:lvl1pPr>
              <a:defRPr sz="900"/>
            </a:lvl1pPr>
          </a:lstStyle>
          <a:p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" y="1219200"/>
            <a:ext cx="82296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6400800" y="1219200"/>
            <a:ext cx="2286000" cy="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457200" y="6172200"/>
            <a:ext cx="82296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457200" y="6172200"/>
            <a:ext cx="2286000" cy="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7945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green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189663"/>
            <a:ext cx="1470025" cy="66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5163" y="6389688"/>
            <a:ext cx="1447800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9" descr="BULLET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5613" y="6396038"/>
            <a:ext cx="200025" cy="19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 flipV="1">
            <a:off x="473075" y="2171700"/>
            <a:ext cx="4030663" cy="793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4649788" y="2163763"/>
            <a:ext cx="4030662" cy="793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4DB0E65-EF00-7F4C-860A-46B7C286D3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05000" y="6470650"/>
            <a:ext cx="4114800" cy="365125"/>
          </a:xfrm>
        </p:spPr>
        <p:txBody>
          <a:bodyPr/>
          <a:lstStyle>
            <a:lvl1pPr>
              <a:defRPr sz="9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685438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green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189663"/>
            <a:ext cx="1470025" cy="66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5163" y="6389688"/>
            <a:ext cx="1447800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9" descr="BULLET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5613" y="6396038"/>
            <a:ext cx="200025" cy="19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defTabSz="457200"/>
            <a:fld id="{B4DB0E65-EF00-7F4C-860A-46B7C286D3E3}" type="slidenum">
              <a:rPr lang="en-US" smtClean="0"/>
              <a:pPr defTabSz="457200"/>
              <a:t>‹#›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05000" y="6470650"/>
            <a:ext cx="4114800" cy="365125"/>
          </a:xfrm>
        </p:spPr>
        <p:txBody>
          <a:bodyPr/>
          <a:lstStyle>
            <a:lvl1pPr>
              <a:defRPr sz="9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6936455"/>
      </p:ext>
    </p:extLst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green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189663"/>
            <a:ext cx="1470025" cy="66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5163" y="6389688"/>
            <a:ext cx="1447800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9" descr="BULLET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5613" y="6396038"/>
            <a:ext cx="200025" cy="19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defTabSz="457200"/>
            <a:fld id="{B4DB0E65-EF00-7F4C-860A-46B7C286D3E3}" type="slidenum">
              <a:rPr lang="en-US" smtClean="0"/>
              <a:pPr defTabSz="457200"/>
              <a:t>‹#›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05000" y="6470650"/>
            <a:ext cx="4114800" cy="365125"/>
          </a:xfrm>
        </p:spPr>
        <p:txBody>
          <a:bodyPr/>
          <a:lstStyle>
            <a:lvl1pPr>
              <a:defRPr sz="9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0127536"/>
      </p:ext>
    </p:extLst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green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189663"/>
            <a:ext cx="1470025" cy="66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5163" y="6389688"/>
            <a:ext cx="1447800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9" descr="BULLET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5613" y="6396038"/>
            <a:ext cx="200025" cy="19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defTabSz="457200"/>
            <a:fld id="{B4DB0E65-EF00-7F4C-860A-46B7C286D3E3}" type="slidenum">
              <a:rPr lang="en-US" smtClean="0"/>
              <a:pPr defTabSz="457200"/>
              <a:t>‹#›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05000" y="6470650"/>
            <a:ext cx="4114800" cy="365125"/>
          </a:xfrm>
        </p:spPr>
        <p:txBody>
          <a:bodyPr/>
          <a:lstStyle>
            <a:lvl1pPr>
              <a:defRPr sz="9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871656"/>
      </p:ext>
    </p:extLst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435100"/>
            <a:ext cx="8229600" cy="469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05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88375" y="6305550"/>
            <a:ext cx="4683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B4DB0E65-EF00-7F4C-860A-46B7C286D3E3}" type="slidenum">
              <a:rPr lang="en-US" smtClean="0"/>
              <a:pPr defTabSz="45720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206375"/>
          </a:xfrm>
          <a:prstGeom prst="rect">
            <a:avLst/>
          </a:prstGeom>
          <a:solidFill>
            <a:srgbClr val="66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1368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  <p:sldLayoutId id="2147483702" r:id="rId15"/>
    <p:sldLayoutId id="2147483703" r:id="rId16"/>
  </p:sldLayoutIdLst>
  <p:transition>
    <p:fade/>
  </p:transition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 kern="1200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404040"/>
          </a:solidFill>
          <a:latin typeface="Arial" panose="020B0604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404040"/>
          </a:solidFill>
          <a:latin typeface="Arial" panose="020B0604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404040"/>
          </a:solidFill>
          <a:latin typeface="Arial" panose="020B0604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404040"/>
          </a:solidFill>
          <a:latin typeface="Arial" panose="020B0604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404040"/>
          </a:solidFill>
          <a:latin typeface="Arial" panose="020B06040202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404040"/>
          </a:solidFill>
          <a:latin typeface="Arial" panose="020B06040202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404040"/>
          </a:solidFill>
          <a:latin typeface="Arial" panose="020B06040202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404040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E46C0A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1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685800" y="1600200"/>
            <a:ext cx="7772400" cy="1646302"/>
          </a:xfrm>
        </p:spPr>
        <p:txBody>
          <a:bodyPr>
            <a:normAutofit/>
          </a:bodyPr>
          <a:lstStyle/>
          <a:p>
            <a:r>
              <a:rPr lang="en-US" dirty="0"/>
              <a:t>Brainstorming</a:t>
            </a:r>
            <a:br>
              <a:rPr lang="en-US" dirty="0"/>
            </a:br>
            <a:r>
              <a:rPr lang="en-US" dirty="0"/>
              <a:t>	</a:t>
            </a: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Feasibility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06512"/>
            <a:ext cx="8229600" cy="448468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sz="2000" dirty="0"/>
              <a:t>Feasibility is important – sometimes an idea is just not feasibly</a:t>
            </a:r>
          </a:p>
          <a:p>
            <a:pPr>
              <a:spcBef>
                <a:spcPts val="1200"/>
              </a:spcBef>
            </a:pPr>
            <a:r>
              <a:rPr lang="en-US" sz="2000" dirty="0"/>
              <a:t>Most often, ideas will be feasible but some might be more difficult to implement</a:t>
            </a:r>
          </a:p>
          <a:p>
            <a:pPr>
              <a:spcBef>
                <a:spcPts val="1200"/>
              </a:spcBef>
            </a:pPr>
            <a:r>
              <a:rPr lang="en-US" sz="2000" dirty="0"/>
              <a:t>I like to rate each idea as:</a:t>
            </a:r>
          </a:p>
          <a:p>
            <a:pPr lvl="1">
              <a:spcBef>
                <a:spcPts val="1200"/>
              </a:spcBef>
            </a:pPr>
            <a:r>
              <a:rPr lang="en-US" sz="1600" dirty="0"/>
              <a:t>Easy = minutes or </a:t>
            </a:r>
            <a:r>
              <a:rPr lang="en-US" sz="1600" dirty="0" err="1"/>
              <a:t>days</a:t>
            </a:r>
            <a:r>
              <a:rPr lang="en-US" sz="1600" dirty="0"/>
              <a:t> work effort</a:t>
            </a:r>
          </a:p>
          <a:p>
            <a:pPr lvl="1">
              <a:spcBef>
                <a:spcPts val="1200"/>
              </a:spcBef>
            </a:pPr>
            <a:r>
              <a:rPr lang="en-US" sz="1600" dirty="0"/>
              <a:t>Moderately Difficult = weeks of work effort</a:t>
            </a:r>
          </a:p>
          <a:p>
            <a:pPr lvl="1">
              <a:spcBef>
                <a:spcPts val="1200"/>
              </a:spcBef>
            </a:pPr>
            <a:r>
              <a:rPr lang="en-US" sz="1600" dirty="0"/>
              <a:t>More Difficult = months of work effort</a:t>
            </a:r>
          </a:p>
          <a:p>
            <a:pPr lvl="1">
              <a:spcBef>
                <a:spcPts val="1200"/>
              </a:spcBef>
            </a:pPr>
            <a:r>
              <a:rPr lang="en-US" sz="1600" dirty="0"/>
              <a:t>Very Difficult = years of work effort</a:t>
            </a:r>
          </a:p>
          <a:p>
            <a:pPr lvl="1">
              <a:spcBef>
                <a:spcPts val="1200"/>
              </a:spcBef>
            </a:pPr>
            <a:r>
              <a:rPr lang="en-US" sz="1600" dirty="0"/>
              <a:t>Not feasible at this time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DB0E65-EF00-7F4C-860A-46B7C286D3E3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FCB3B7C-5CD0-461E-89FF-84A569848AE7}"/>
              </a:ext>
            </a:extLst>
          </p:cNvPr>
          <p:cNvSpPr txBox="1"/>
          <p:nvPr/>
        </p:nvSpPr>
        <p:spPr>
          <a:xfrm>
            <a:off x="2152182" y="5382220"/>
            <a:ext cx="4382436" cy="92333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en-US" dirty="0"/>
              <a:t>Remember that level of implementation difficulty is not the same as value added and return on investment (ROI)</a:t>
            </a:r>
          </a:p>
        </p:txBody>
      </p:sp>
      <p:pic>
        <p:nvPicPr>
          <p:cNvPr id="7" name="Picture 6" descr="A screenshot of a cell phone&#10;&#10;Description generated with high confidence">
            <a:extLst>
              <a:ext uri="{FF2B5EF4-FFF2-40B4-BE49-F238E27FC236}">
                <a16:creationId xmlns:a16="http://schemas.microsoft.com/office/drawing/2014/main" id="{4804F0D1-8AFF-4D91-B56C-04964D96C9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3142" y="3042444"/>
            <a:ext cx="2790825" cy="1638300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56630508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Priority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06512"/>
            <a:ext cx="8229600" cy="448468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sz="2000" dirty="0"/>
              <a:t>Prioritization is very important – it helps build the road map for the future</a:t>
            </a:r>
          </a:p>
          <a:p>
            <a:pPr>
              <a:spcBef>
                <a:spcPts val="1200"/>
              </a:spcBef>
            </a:pPr>
            <a:r>
              <a:rPr lang="en-US" sz="2000" dirty="0"/>
              <a:t>I like to rate each idea as:</a:t>
            </a:r>
          </a:p>
          <a:p>
            <a:pPr lvl="1">
              <a:spcBef>
                <a:spcPts val="1200"/>
              </a:spcBef>
            </a:pPr>
            <a:r>
              <a:rPr lang="en-US" sz="2000" dirty="0"/>
              <a:t>High = must have</a:t>
            </a:r>
          </a:p>
          <a:p>
            <a:pPr lvl="1">
              <a:spcBef>
                <a:spcPts val="1200"/>
              </a:spcBef>
            </a:pPr>
            <a:r>
              <a:rPr lang="en-US" sz="2000" dirty="0"/>
              <a:t>Medium = should have</a:t>
            </a:r>
          </a:p>
          <a:p>
            <a:pPr lvl="1">
              <a:spcBef>
                <a:spcPts val="1200"/>
              </a:spcBef>
            </a:pPr>
            <a:r>
              <a:rPr lang="en-US" sz="2000" dirty="0"/>
              <a:t>Low = nice to have</a:t>
            </a:r>
          </a:p>
          <a:p>
            <a:pPr lvl="1">
              <a:spcBef>
                <a:spcPts val="1200"/>
              </a:spcBef>
            </a:pPr>
            <a:r>
              <a:rPr lang="en-US" sz="2000" dirty="0"/>
              <a:t>Shelf = don’t need at this time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DB0E65-EF00-7F4C-860A-46B7C286D3E3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FCB3B7C-5CD0-461E-89FF-84A569848AE7}"/>
              </a:ext>
            </a:extLst>
          </p:cNvPr>
          <p:cNvSpPr txBox="1"/>
          <p:nvPr/>
        </p:nvSpPr>
        <p:spPr>
          <a:xfrm>
            <a:off x="1990491" y="5334000"/>
            <a:ext cx="5163018" cy="646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en-US" dirty="0"/>
              <a:t>All ideas a good – but some just won’t be needed at the time – store these for next time around</a:t>
            </a:r>
          </a:p>
        </p:txBody>
      </p:sp>
      <p:pic>
        <p:nvPicPr>
          <p:cNvPr id="7" name="Picture 6" descr="A close up of text on a black background&#10;&#10;Description generated with very high confidence">
            <a:extLst>
              <a:ext uri="{FF2B5EF4-FFF2-40B4-BE49-F238E27FC236}">
                <a16:creationId xmlns:a16="http://schemas.microsoft.com/office/drawing/2014/main" id="{7FA30680-A3E6-46A4-A9A2-83F91C8DD3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399" y="2250160"/>
            <a:ext cx="4213019" cy="2187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9334861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Are we done?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06512"/>
            <a:ext cx="8229600" cy="448468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sz="2000" dirty="0"/>
              <a:t>For the brainstorming session – yes, we are done</a:t>
            </a:r>
          </a:p>
          <a:p>
            <a:pPr>
              <a:spcBef>
                <a:spcPts val="1200"/>
              </a:spcBef>
            </a:pPr>
            <a:r>
              <a:rPr lang="en-US" sz="2000" dirty="0"/>
              <a:t>But, now there are some executive decisions to be made:</a:t>
            </a:r>
          </a:p>
          <a:p>
            <a:pPr lvl="1">
              <a:spcBef>
                <a:spcPts val="1200"/>
              </a:spcBef>
            </a:pPr>
            <a:r>
              <a:rPr lang="en-US" sz="2000" dirty="0"/>
              <a:t>What will each idea cost to implement?</a:t>
            </a:r>
          </a:p>
          <a:p>
            <a:pPr lvl="1">
              <a:spcBef>
                <a:spcPts val="1200"/>
              </a:spcBef>
            </a:pPr>
            <a:r>
              <a:rPr lang="en-US" sz="2000" dirty="0"/>
              <a:t>What is the expected payback for each idea?</a:t>
            </a:r>
          </a:p>
          <a:p>
            <a:pPr lvl="1">
              <a:spcBef>
                <a:spcPts val="1200"/>
              </a:spcBef>
            </a:pPr>
            <a:r>
              <a:rPr lang="en-US" sz="2000" dirty="0"/>
              <a:t>Which ideas do we want to implement and when?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DB0E65-EF00-7F4C-860A-46B7C286D3E3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372A8E3-52FD-4477-BC93-A9DB9F12D1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4038600"/>
            <a:ext cx="4374757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3859874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775" y="216872"/>
            <a:ext cx="8229600" cy="1143000"/>
          </a:xfrm>
        </p:spPr>
        <p:txBody>
          <a:bodyPr/>
          <a:lstStyle/>
          <a:p>
            <a:r>
              <a:rPr lang="en-US" dirty="0"/>
              <a:t>Uses for Brainstorming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774" y="1306512"/>
            <a:ext cx="8099425" cy="448468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sz="2000" dirty="0"/>
              <a:t>Product Roadmap – my most common</a:t>
            </a:r>
          </a:p>
          <a:p>
            <a:pPr>
              <a:spcBef>
                <a:spcPts val="1200"/>
              </a:spcBef>
            </a:pPr>
            <a:r>
              <a:rPr lang="en-US" sz="2000" dirty="0"/>
              <a:t>Office Productivity Improvement – good for when making a transition to lean/agile</a:t>
            </a:r>
          </a:p>
          <a:p>
            <a:pPr>
              <a:spcBef>
                <a:spcPts val="1200"/>
              </a:spcBef>
            </a:pPr>
            <a:r>
              <a:rPr lang="en-US" sz="2000" dirty="0"/>
              <a:t>Company Event Planning</a:t>
            </a:r>
          </a:p>
          <a:p>
            <a:pPr>
              <a:spcBef>
                <a:spcPts val="1200"/>
              </a:spcBef>
            </a:pPr>
            <a:r>
              <a:rPr lang="en-US" sz="2000" dirty="0"/>
              <a:t>Root Cause Analysis – can get fast results</a:t>
            </a:r>
          </a:p>
          <a:p>
            <a:pPr>
              <a:spcBef>
                <a:spcPts val="1200"/>
              </a:spcBef>
            </a:pPr>
            <a:r>
              <a:rPr lang="en-US" sz="2000" dirty="0"/>
              <a:t>FMECA Analysis – to quickly draw an Ishikawa diagram</a:t>
            </a:r>
          </a:p>
          <a:p>
            <a:pPr>
              <a:spcBef>
                <a:spcPts val="1200"/>
              </a:spcBef>
            </a:pPr>
            <a:r>
              <a:rPr lang="en-US" sz="2000" dirty="0"/>
              <a:t>More?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DB0E65-EF00-7F4C-860A-46B7C286D3E3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575514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Experience Notes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450" y="1295400"/>
            <a:ext cx="5848350" cy="4953000"/>
          </a:xfrm>
        </p:spPr>
        <p:txBody>
          <a:bodyPr>
            <a:normAutofit/>
          </a:bodyPr>
          <a:lstStyle/>
          <a:p>
            <a:r>
              <a:rPr lang="en-US" sz="2400" dirty="0"/>
              <a:t>I find that Brainstorming goes better if you have the right people invited - those who care about the outcome</a:t>
            </a:r>
          </a:p>
          <a:p>
            <a:r>
              <a:rPr lang="en-US" sz="2400" dirty="0"/>
              <a:t>Going offsite seems to help – gets people away from day-to-day distraction</a:t>
            </a:r>
          </a:p>
          <a:p>
            <a:r>
              <a:rPr lang="en-US" sz="2400" dirty="0"/>
              <a:t>Mornings seem to work better – no burdens of the day on people’s minds yet</a:t>
            </a:r>
          </a:p>
          <a:p>
            <a:r>
              <a:rPr lang="en-US" sz="2400" dirty="0"/>
              <a:t>I give a 24 hour grace period for late submittal of ideas – never panned out but leaves the door open just in case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DB0E65-EF00-7F4C-860A-46B7C286D3E3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0" y="1595106"/>
            <a:ext cx="2876550" cy="2390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pic>
        <p:nvPicPr>
          <p:cNvPr id="327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1905000"/>
            <a:ext cx="4162425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DB0E65-EF00-7F4C-860A-46B7C286D3E3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DB0E65-EF00-7F4C-860A-46B7C286D3E3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38563EF-8B1C-43AF-8AD4-93ABD6ECD2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Let’s brainstorm a list of subjects we want to learn more about over the next 12 months</a:t>
            </a:r>
          </a:p>
          <a:p>
            <a:r>
              <a:rPr lang="en-US" dirty="0"/>
              <a:t>This will help with planning out the chapter calendar</a:t>
            </a:r>
          </a:p>
          <a:p>
            <a:r>
              <a:rPr lang="en-US" dirty="0"/>
              <a:t>Estimated time will be 30 minutes 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2D76AE07-AE1E-43AB-A92F-B1CF7F4A38F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5894750"/>
              </p:ext>
            </p:extLst>
          </p:nvPr>
        </p:nvGraphicFramePr>
        <p:xfrm>
          <a:off x="3962400" y="4572000"/>
          <a:ext cx="914400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Worksheet" showAsIcon="1" r:id="rId3" imgW="914400" imgH="792360" progId="Excel.Sheet.12">
                  <p:embed/>
                </p:oleObj>
              </mc:Choice>
              <mc:Fallback>
                <p:oleObj name="Worksheet" showAsIcon="1" r:id="rId3" imgW="914400" imgH="79236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62400" y="4572000"/>
                        <a:ext cx="914400" cy="7921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70981823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Brainstorming?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6026569" cy="5181600"/>
          </a:xfrm>
        </p:spPr>
        <p:txBody>
          <a:bodyPr>
            <a:normAutofit/>
          </a:bodyPr>
          <a:lstStyle/>
          <a:p>
            <a:pPr marL="182880" indent="0">
              <a:buNone/>
            </a:pPr>
            <a:r>
              <a:rPr lang="en-US" sz="2400" dirty="0"/>
              <a:t>People often ask me “What is the number one thing that makes you successful at your job?”</a:t>
            </a:r>
            <a:endParaRPr lang="en-US" sz="2400" dirty="0">
              <a:solidFill>
                <a:schemeClr val="tx1"/>
              </a:solidFill>
            </a:endParaRPr>
          </a:p>
          <a:p>
            <a:pPr>
              <a:spcBef>
                <a:spcPts val="1200"/>
              </a:spcBef>
            </a:pPr>
            <a:r>
              <a:rPr lang="en-US" sz="2400" dirty="0"/>
              <a:t>My answer is “I can conduct really good brainstorming sessions” – they usually kick off the start of a great set of client projects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DB0E65-EF00-7F4C-860A-46B7C286D3E3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1026" name="Picture 2" descr="C:\Users\tpym\AppData\Local\Microsoft\Windows\Temporary Internet Files\Content.IE5\ZMWOD1FM\MP900399215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54258" y="2133600"/>
            <a:ext cx="2789742" cy="2707112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1066800" y="4810035"/>
            <a:ext cx="5105400" cy="120032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rial"/>
                <a:cs typeface="Arial"/>
              </a:rPr>
              <a:t>One of your responsibilities as a Business Analyst is to gather and document requirements from the stakeholders. A brainstorming session is a really good place to start.</a:t>
            </a:r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06512"/>
            <a:ext cx="6248400" cy="51816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sz="2000" dirty="0"/>
              <a:t>A Brainstorm Session is a really good way to get new ideas flowing</a:t>
            </a:r>
          </a:p>
          <a:p>
            <a:pPr>
              <a:spcBef>
                <a:spcPts val="1200"/>
              </a:spcBef>
            </a:pPr>
            <a:r>
              <a:rPr lang="en-US" sz="2000" dirty="0"/>
              <a:t>I like to conduct it in the first days of conceiving a new project – aka “Ideation”</a:t>
            </a:r>
          </a:p>
          <a:p>
            <a:pPr>
              <a:spcBef>
                <a:spcPts val="1200"/>
              </a:spcBef>
            </a:pPr>
            <a:r>
              <a:rPr lang="en-US" sz="2000" dirty="0"/>
              <a:t>It is said that companies must re-invent themselves every 5 years or they will fall behind and soon be obsolete</a:t>
            </a:r>
          </a:p>
          <a:p>
            <a:pPr>
              <a:spcBef>
                <a:spcPts val="1200"/>
              </a:spcBef>
            </a:pPr>
            <a:r>
              <a:rPr lang="en-US" sz="2000" dirty="0"/>
              <a:t>Staying current with technology and usefulness is what keeps a company’s cash flowing</a:t>
            </a:r>
          </a:p>
          <a:p>
            <a:pPr>
              <a:spcBef>
                <a:spcPts val="1200"/>
              </a:spcBef>
            </a:pPr>
            <a:r>
              <a:rPr lang="en-US" sz="2000" dirty="0"/>
              <a:t>Fall behind and your customers will soon move to your competition</a:t>
            </a:r>
          </a:p>
          <a:p>
            <a:pPr>
              <a:spcBef>
                <a:spcPts val="1200"/>
              </a:spcBef>
            </a:pPr>
            <a:r>
              <a:rPr lang="en-US" sz="2000" dirty="0"/>
              <a:t>A brainstorming session each year will help keep the ship moving in the right direction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DB0E65-EF00-7F4C-860A-46B7C286D3E3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7" name="Picture 6" descr="A close up of a sign&#10;&#10;Description generated with very high confidence">
            <a:extLst>
              <a:ext uri="{FF2B5EF4-FFF2-40B4-BE49-F238E27FC236}">
                <a16:creationId xmlns:a16="http://schemas.microsoft.com/office/drawing/2014/main" id="{7945A596-B332-451E-B716-9DFAFADF15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6973" y="1790700"/>
            <a:ext cx="2114456" cy="327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9879293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Synergism?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06512"/>
            <a:ext cx="4648200" cy="448468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sz="2000" dirty="0"/>
              <a:t>In the context of organizational behavior, we follow the view that a cohesive group is more than the sum of its parts</a:t>
            </a:r>
          </a:p>
          <a:p>
            <a:pPr>
              <a:spcBef>
                <a:spcPts val="1200"/>
              </a:spcBef>
            </a:pPr>
            <a:r>
              <a:rPr lang="en-US" sz="2000" dirty="0"/>
              <a:t>Synergy is the ability of a group to outperform even its best individual member</a:t>
            </a:r>
          </a:p>
          <a:p>
            <a:pPr>
              <a:spcBef>
                <a:spcPts val="1200"/>
              </a:spcBef>
            </a:pPr>
            <a:r>
              <a:rPr lang="en-US" sz="2000" dirty="0"/>
              <a:t>Brainstorming exploits this principle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DB0E65-EF00-7F4C-860A-46B7C286D3E3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2E84216-D924-48B9-89C4-C081169C25FE}"/>
              </a:ext>
            </a:extLst>
          </p:cNvPr>
          <p:cNvSpPr txBox="1"/>
          <p:nvPr/>
        </p:nvSpPr>
        <p:spPr>
          <a:xfrm>
            <a:off x="1981200" y="5089823"/>
            <a:ext cx="4192871" cy="92333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rial"/>
                <a:cs typeface="Arial"/>
              </a:rPr>
              <a:t>If you ever want to see a principle proven, a brainstorming session will almost always exhibit synergism</a:t>
            </a:r>
          </a:p>
        </p:txBody>
      </p:sp>
      <p:pic>
        <p:nvPicPr>
          <p:cNvPr id="8" name="Picture 7" descr="A close up of a logo&#10;&#10;Description generated with high confidence">
            <a:extLst>
              <a:ext uri="{FF2B5EF4-FFF2-40B4-BE49-F238E27FC236}">
                <a16:creationId xmlns:a16="http://schemas.microsoft.com/office/drawing/2014/main" id="{7CDADBB6-377D-493C-8277-004B54B028B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7509" y="1301847"/>
            <a:ext cx="4072128" cy="2715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8776875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Rules of Brainstorming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06512"/>
            <a:ext cx="6019800" cy="4484688"/>
          </a:xfrm>
        </p:spPr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en-US" sz="2000" dirty="0"/>
              <a:t>A brainstorming session follows a small set of very simple but very important rules: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en-US" sz="2000" dirty="0"/>
              <a:t>Team should be given the subject and goal a few days in advance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en-US" sz="2000" dirty="0"/>
              <a:t>Everyone gets a chance to suggest ideas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en-US" sz="2000" dirty="0"/>
              <a:t>No suggestion gets criticized - ever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en-US" sz="2000" dirty="0"/>
              <a:t>Timeboxing should be employed for making the suggestions and the overall time to collect them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en-US" sz="2000" dirty="0"/>
              <a:t>Final list should be prioritized and assigned a feasibility by the brainstorming team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DB0E65-EF00-7F4C-860A-46B7C286D3E3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9" name="Picture 8" descr="A stop sign&#10;&#10;Description generated with very high confidence">
            <a:extLst>
              <a:ext uri="{FF2B5EF4-FFF2-40B4-BE49-F238E27FC236}">
                <a16:creationId xmlns:a16="http://schemas.microsoft.com/office/drawing/2014/main" id="{77FBED1E-7C35-4027-94E6-8E5A4D8F99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0" y="1436299"/>
            <a:ext cx="2579688" cy="3221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544189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Preparing in Advance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06512"/>
            <a:ext cx="6400800" cy="448468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sz="2000" dirty="0"/>
              <a:t>Giving out the subject and goal for the brainstorming session in advance allows people to do some deep thinking – maybe sleep on the subject and keep a note pad by the nightstand</a:t>
            </a:r>
          </a:p>
          <a:p>
            <a:pPr>
              <a:spcBef>
                <a:spcPts val="1200"/>
              </a:spcBef>
            </a:pPr>
            <a:r>
              <a:rPr lang="en-US" sz="2000" dirty="0"/>
              <a:t>They should jot down ideas as they come – even the wildest of ideas</a:t>
            </a:r>
          </a:p>
          <a:p>
            <a:pPr lvl="1">
              <a:spcBef>
                <a:spcPts val="1200"/>
              </a:spcBef>
            </a:pPr>
            <a:r>
              <a:rPr lang="en-US" sz="2000" dirty="0"/>
              <a:t>Sometimes these are actually the best, or at the least become a catalyst for other great ideas</a:t>
            </a:r>
          </a:p>
          <a:p>
            <a:pPr>
              <a:spcBef>
                <a:spcPts val="1200"/>
              </a:spcBef>
            </a:pPr>
            <a:r>
              <a:rPr lang="en-US" sz="2000" dirty="0"/>
              <a:t>People should be encouraged to hold their thoughts to themselves – duplication of ideas is not a problem, intimidating others to feel they can’t out do others can be a problem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DB0E65-EF00-7F4C-860A-46B7C286D3E3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377BE17-2DFE-4DEA-A9AC-5FB10E1379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1800" y="990600"/>
            <a:ext cx="2133600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3655716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Everyone should participate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1931" y="1251810"/>
            <a:ext cx="8610600" cy="448468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sz="2000" dirty="0"/>
              <a:t>When it comes time for the brainstorming session, an orderly process is needed to collect everyone's ideas</a:t>
            </a:r>
          </a:p>
          <a:p>
            <a:pPr>
              <a:spcBef>
                <a:spcPts val="1200"/>
              </a:spcBef>
            </a:pPr>
            <a:r>
              <a:rPr lang="en-US" sz="2000" dirty="0"/>
              <a:t>A common method is to go around the room with each person submitting one idea on each round – write it down quickly for everyone to see</a:t>
            </a:r>
          </a:p>
          <a:p>
            <a:pPr>
              <a:spcBef>
                <a:spcPts val="1200"/>
              </a:spcBef>
            </a:pPr>
            <a:r>
              <a:rPr lang="en-US" sz="2000" dirty="0"/>
              <a:t>Quantity of ideas is important too – collecting more will widen the opportunities and can spur other ideas</a:t>
            </a:r>
          </a:p>
          <a:p>
            <a:pPr>
              <a:spcBef>
                <a:spcPts val="1200"/>
              </a:spcBef>
            </a:pPr>
            <a:r>
              <a:rPr lang="en-US" sz="2000" dirty="0"/>
              <a:t>The facilitator might need to draw out ideas from the shy people. Let them take a pass and come back to them last if needed – everyone should be submitting at least one idea</a:t>
            </a:r>
          </a:p>
          <a:p>
            <a:pPr>
              <a:spcBef>
                <a:spcPts val="1200"/>
              </a:spcBef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DB0E65-EF00-7F4C-860A-46B7C286D3E3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0D30B3-2D9B-4B0D-9976-14973C6A7692}"/>
              </a:ext>
            </a:extLst>
          </p:cNvPr>
          <p:cNvSpPr txBox="1"/>
          <p:nvPr/>
        </p:nvSpPr>
        <p:spPr>
          <a:xfrm>
            <a:off x="571721" y="5161961"/>
            <a:ext cx="4382436" cy="646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en-US" dirty="0"/>
              <a:t>I like to record the ideas in a spreadsheet so that sorting can be done quickly</a:t>
            </a:r>
          </a:p>
        </p:txBody>
      </p:sp>
      <p:pic>
        <p:nvPicPr>
          <p:cNvPr id="7" name="Picture 6" descr="An office with a desk and chair in a room&#10;&#10;Description generated with very high confidence">
            <a:extLst>
              <a:ext uri="{FF2B5EF4-FFF2-40B4-BE49-F238E27FC236}">
                <a16:creationId xmlns:a16="http://schemas.microsoft.com/office/drawing/2014/main" id="{33EB1DF9-6C91-433C-B365-BAA2A139A7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947" y="4584328"/>
            <a:ext cx="3358199" cy="1682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2644488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 criticism of Ideas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06512"/>
            <a:ext cx="5943600" cy="448468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sz="2000" dirty="0"/>
              <a:t>No matter what the idea is, it should not be criticized</a:t>
            </a:r>
          </a:p>
          <a:p>
            <a:pPr>
              <a:spcBef>
                <a:spcPts val="1200"/>
              </a:spcBef>
            </a:pPr>
            <a:r>
              <a:rPr lang="en-US" sz="2000" dirty="0"/>
              <a:t>What might seem silly at first, could be a the start of the greatest idea ever</a:t>
            </a:r>
          </a:p>
          <a:p>
            <a:pPr>
              <a:spcBef>
                <a:spcPts val="1200"/>
              </a:spcBef>
            </a:pPr>
            <a:r>
              <a:rPr lang="en-US" sz="2000" dirty="0"/>
              <a:t>By not criticizing you also eliminate the temptation to test an idea for feasibility or tie up time discussing how it might be designed and implemented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DB0E65-EF00-7F4C-860A-46B7C286D3E3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7" name="Picture 6" descr="A close up of a sign&#10;&#10;Description generated with very high confidence">
            <a:extLst>
              <a:ext uri="{FF2B5EF4-FFF2-40B4-BE49-F238E27FC236}">
                <a16:creationId xmlns:a16="http://schemas.microsoft.com/office/drawing/2014/main" id="{826E4701-8B50-4E5D-A3AB-EFC4B002B7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1905000"/>
            <a:ext cx="2678323" cy="3129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0680463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 boxing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06512"/>
            <a:ext cx="8229600" cy="448468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sz="2000" dirty="0"/>
              <a:t>Give only a few seconds for the idea to be suggested and write it down quickly for everyone to see – keep the flow moving</a:t>
            </a:r>
          </a:p>
          <a:p>
            <a:pPr>
              <a:spcBef>
                <a:spcPts val="1200"/>
              </a:spcBef>
            </a:pPr>
            <a:r>
              <a:rPr lang="en-US" sz="2000" dirty="0"/>
              <a:t>A brainstorming session should not take hours to conduct – set an overall time expectation for collection of ideas</a:t>
            </a:r>
          </a:p>
          <a:p>
            <a:pPr>
              <a:spcBef>
                <a:spcPts val="1200"/>
              </a:spcBef>
            </a:pPr>
            <a:r>
              <a:rPr lang="en-US" sz="2000" dirty="0"/>
              <a:t>Continue around the room until all ideas are exhausted – consider cutting off the flow if time gets constrained – but avoid this if good ideas are still flowing</a:t>
            </a:r>
          </a:p>
          <a:p>
            <a:pPr>
              <a:spcBef>
                <a:spcPts val="1200"/>
              </a:spcBef>
            </a:pPr>
            <a:r>
              <a:rPr lang="en-US" sz="2000" dirty="0"/>
              <a:t>Do try to collect as many ideas as possible</a:t>
            </a:r>
          </a:p>
          <a:p>
            <a:pPr>
              <a:spcBef>
                <a:spcPts val="1200"/>
              </a:spcBef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DB0E65-EF00-7F4C-860A-46B7C286D3E3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6" name="Picture 5" descr="A large clock mounted to the side&#10;&#10;Description generated with high confidence">
            <a:extLst>
              <a:ext uri="{FF2B5EF4-FFF2-40B4-BE49-F238E27FC236}">
                <a16:creationId xmlns:a16="http://schemas.microsoft.com/office/drawing/2014/main" id="{69E9ABA7-3478-4484-B493-D7745FBA72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7455" y="3962400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246576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dbs_template_201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oject_x0020_Document_x0020_Category xmlns="2d07ab13-0e3a-467d-8e98-c983c1aba0bb">Workflows</Project_x0020_Document_x0020_Category>
    <Preservation_x0020_Order_x0020_Numbers xmlns="e6bb6fa4-9c23-4df5-9c72-0315fa8fef6d" xsi:nil="true"/>
    <Asset xmlns="2d07ab13-0e3a-467d-8e98-c983c1aba0bb">Non-Asset Specific</Asset>
    <Document_x0020_Source xmlns="2d07ab13-0e3a-467d-8e98-c983c1aba0bb">Not Specified</Document_x0020_Source>
    <IP_x0020_Classification xmlns="e6bb6fa4-9c23-4df5-9c72-0315fa8fef6d">Confidential Restricted</IP_x0020_Classification>
    <Project_x0020_Document_x0020_Type xmlns="2d07ab13-0e3a-467d-8e98-c983c1aba0bb">Technology Development</Project_x0020_Document_x0020_Type>
    <CPDEP_x0020_Phase xmlns="2d07ab13-0e3a-467d-8e98-c983c1aba0bb">Evergreen</CPDEP_x0020_Phase>
    <Business_x0020_Unit xmlns="2d07ab13-0e3a-467d-8e98-c983c1aba0bb">Non-BU-Specific</Business_x0020_Unit>
    <Solution xmlns="2d07ab13-0e3a-467d-8e98-c983c1aba0bb">Thermal Decision Support Center</Solu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General Document" ma:contentTypeID="0x010100FBB1BDE89FB27C449A0E29AF421E31240100A7A8539BE32231409AE637FE3F99116E" ma:contentTypeVersion="10" ma:contentTypeDescription="Create a new document." ma:contentTypeScope="" ma:versionID="413bfbf6e21d5cf610edf52c87dccd7c">
  <xsd:schema xmlns:xsd="http://www.w3.org/2001/XMLSchema" xmlns:xs="http://www.w3.org/2001/XMLSchema" xmlns:p="http://schemas.microsoft.com/office/2006/metadata/properties" xmlns:ns2="2d07ab13-0e3a-467d-8e98-c983c1aba0bb" xmlns:ns3="e6bb6fa4-9c23-4df5-9c72-0315fa8fef6d" targetNamespace="http://schemas.microsoft.com/office/2006/metadata/properties" ma:root="true" ma:fieldsID="29fd9b079b76d11e141055aaf74aed3e" ns2:_="" ns3:_="">
    <xsd:import namespace="2d07ab13-0e3a-467d-8e98-c983c1aba0bb"/>
    <xsd:import namespace="e6bb6fa4-9c23-4df5-9c72-0315fa8fef6d"/>
    <xsd:element name="properties">
      <xsd:complexType>
        <xsd:sequence>
          <xsd:element name="documentManagement">
            <xsd:complexType>
              <xsd:all>
                <xsd:element ref="ns2:Project_x0020_Document_x0020_Category"/>
                <xsd:element ref="ns2:Project_x0020_Document_x0020_Type" minOccurs="0"/>
                <xsd:element ref="ns2:CPDEP_x0020_Phase" minOccurs="0"/>
                <xsd:element ref="ns2:Business_x0020_Unit" minOccurs="0"/>
                <xsd:element ref="ns2:Asset"/>
                <xsd:element ref="ns2:Document_x0020_Source" minOccurs="0"/>
                <xsd:element ref="ns2:Solution" minOccurs="0"/>
                <xsd:element ref="ns3:IP_x0020_Classification" minOccurs="0"/>
                <xsd:element ref="ns3:Preservation_x0020_Order_x0020_Numb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07ab13-0e3a-467d-8e98-c983c1aba0bb" elementFormDefault="qualified">
    <xsd:import namespace="http://schemas.microsoft.com/office/2006/documentManagement/types"/>
    <xsd:import namespace="http://schemas.microsoft.com/office/infopath/2007/PartnerControls"/>
    <xsd:element name="Project_x0020_Document_x0020_Category" ma:index="2" ma:displayName="Project Document Category" ma:format="Dropdown" ma:internalName="Project_x0020_Document_x0020_Category">
      <xsd:simpleType>
        <xsd:restriction base="dms:Choice">
          <xsd:enumeration value="Workflows"/>
          <xsd:enumeration value="References"/>
          <xsd:enumeration value="Operations"/>
          <xsd:enumeration value="Tools &amp; Applications"/>
          <xsd:enumeration value="Project Management"/>
          <xsd:enumeration value="Facility"/>
          <xsd:enumeration value="Change Management"/>
          <xsd:enumeration value="Architecture"/>
          <xsd:enumeration value="Archive"/>
          <xsd:enumeration value="Business Analysis"/>
          <xsd:enumeration value="Data Analysis"/>
        </xsd:restriction>
      </xsd:simpleType>
    </xsd:element>
    <xsd:element name="Project_x0020_Document_x0020_Type" ma:index="3" nillable="true" ma:displayName="Project Document Type" ma:format="Dropdown" ma:internalName="Project_x0020_Document_x0020_Type">
      <xsd:simpleType>
        <xsd:restriction base="dms:Choice">
          <xsd:enumeration value="Administration"/>
          <xsd:enumeration value="Audio-Visual Design"/>
          <xsd:enumeration value="Budget"/>
          <xsd:enumeration value="Build &amp; Transfer"/>
          <xsd:enumeration value="Case Studies &amp; Examples"/>
          <xsd:enumeration value="Compliance"/>
          <xsd:enumeration value="Data Architecture &amp; Analysis"/>
          <xsd:enumeration value="Deployment"/>
          <xsd:enumeration value="DRB Material"/>
          <xsd:enumeration value="Framing Documents"/>
          <xsd:enumeration value="Newsletter"/>
          <xsd:enumeration value="Manuals"/>
          <xsd:enumeration value="Organizational Capability"/>
          <xsd:enumeration value="Other"/>
          <xsd:enumeration value="Planning &amp; Tracking"/>
          <xsd:enumeration value="Procurement"/>
          <xsd:enumeration value="Requirements"/>
          <xsd:enumeration value="RFP"/>
          <xsd:enumeration value="Room Design"/>
          <xsd:enumeration value="Solution Architecture"/>
          <xsd:enumeration value="Solution Design"/>
          <xsd:enumeration value="Support"/>
          <xsd:enumeration value="Stakeholders &amp; Communications"/>
          <xsd:enumeration value="Status Reports"/>
          <xsd:enumeration value="Surveys &amp; Interviews"/>
          <xsd:enumeration value="Technology Development"/>
          <xsd:enumeration value="Templates"/>
          <xsd:enumeration value="Testing"/>
          <xsd:enumeration value="Training"/>
          <xsd:enumeration value="Value Measurement"/>
          <xsd:enumeration value="Workflow and Process Designs"/>
        </xsd:restriction>
      </xsd:simpleType>
    </xsd:element>
    <xsd:element name="CPDEP_x0020_Phase" ma:index="4" nillable="true" ma:displayName="CPDEP Phase" ma:default="Evergreen" ma:format="Dropdown" ma:internalName="CPDEP_x0020_Phase">
      <xsd:simpleType>
        <xsd:restriction base="dms:Choice">
          <xsd:enumeration value="Phase 0"/>
          <xsd:enumeration value="Phase 1"/>
          <xsd:enumeration value="Phase 2"/>
          <xsd:enumeration value="Phase 3"/>
          <xsd:enumeration value="Phase 4"/>
          <xsd:enumeration value="Phase 5"/>
          <xsd:enumeration value="Evergreen"/>
        </xsd:restriction>
      </xsd:simpleType>
    </xsd:element>
    <xsd:element name="Business_x0020_Unit" ma:index="5" nillable="true" ma:displayName="Business Unit" ma:default="Non-BU-Specific" ma:format="Dropdown" ma:internalName="Business_x0020_Unit">
      <xsd:simpleType>
        <xsd:restriction base="dms:Choice">
          <xsd:enumeration value="Non-BU-Specific"/>
          <xsd:enumeration value="Multiple BUs"/>
          <xsd:enumeration value="Asia South"/>
          <xsd:enumeration value="Australasia"/>
          <xsd:enumeration value="Canada"/>
          <xsd:enumeration value="Deepwater Exploration and Projects"/>
          <xsd:enumeration value="Eurasia"/>
          <xsd:enumeration value="Europe"/>
          <xsd:enumeration value="Gulf of Mexico"/>
          <xsd:enumeration value="IndoAsia"/>
          <xsd:enumeration value="Latin America"/>
          <xsd:enumeration value="Mid-Continent Alaska"/>
          <xsd:enumeration value="Nigeria Mid-Africa"/>
          <xsd:enumeration value="San Joaquin Valley"/>
          <xsd:enumeration value="Saudi Arabia PZ"/>
          <xsd:enumeration value="Southern Africa"/>
        </xsd:restriction>
      </xsd:simpleType>
    </xsd:element>
    <xsd:element name="Asset" ma:index="6" ma:displayName="Asset" ma:default="Non-Asset Specific" ma:format="Dropdown" ma:internalName="Asset">
      <xsd:simpleType>
        <xsd:restriction base="dms:Choice">
          <xsd:enumeration value="Non-Asset Specific"/>
          <xsd:enumeration value="TTA"/>
          <xsd:enumeration value="WCC"/>
          <xsd:enumeration value="Kern River"/>
        </xsd:restriction>
      </xsd:simpleType>
    </xsd:element>
    <xsd:element name="Document_x0020_Source" ma:index="7" nillable="true" ma:displayName="Document Source" ma:default="Not Specified" ma:format="Dropdown" ma:internalName="Document_x0020_Source">
      <xsd:simpleType>
        <xsd:restriction base="dms:Choice">
          <xsd:enumeration value="Not Specified"/>
          <xsd:enumeration value="UWT Central Team"/>
          <xsd:enumeration value="Business Unit"/>
          <xsd:enumeration value="Base Business"/>
          <xsd:enumeration value="Reservoir Management"/>
          <xsd:enumeration value="Energy Technology Company"/>
          <xsd:enumeration value="Vendor"/>
          <xsd:enumeration value="Other"/>
        </xsd:restriction>
      </xsd:simpleType>
    </xsd:element>
    <xsd:element name="Solution" ma:index="8" nillable="true" ma:displayName="Solution" ma:default="Non-Solution Specific" ma:format="Dropdown" ma:internalName="Solution">
      <xsd:simpleType>
        <xsd:restriction base="dms:Choice">
          <xsd:enumeration value="Asset Decision Environments (ADEs)"/>
          <xsd:enumeration value="Decision Environment Solutions (DES)"/>
          <xsd:enumeration value="Integrated Optimization (IO)"/>
          <xsd:enumeration value="Integrated Operations Center (IOC)"/>
          <xsd:enumeration value="Integrated Production Planning (IPP)"/>
          <xsd:enumeration value="Logistics Decision Support Solution (LDSS)"/>
          <xsd:enumeration value="Machinery Support Center (MSC)"/>
          <xsd:enumeration value="Non-Solution Specific"/>
          <xsd:enumeration value="Real-time Drilling Optimization Center (RDOC)"/>
          <xsd:enumeration value="Real Time Facilities Optimization (RTFO)"/>
          <xsd:enumeration value="Real Time Reservoir Management (RTRM)"/>
          <xsd:enumeration value="Thermal Decision Support Center"/>
          <xsd:enumeration value="Waterflood Surveillance, Analysis &amp; Optimization"/>
          <xsd:enumeration value="Well Reliability and Optimization Decision Support Center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bb6fa4-9c23-4df5-9c72-0315fa8fef6d" elementFormDefault="qualified">
    <xsd:import namespace="http://schemas.microsoft.com/office/2006/documentManagement/types"/>
    <xsd:import namespace="http://schemas.microsoft.com/office/infopath/2007/PartnerControls"/>
    <xsd:element name="IP_x0020_Classification" ma:index="9" nillable="true" ma:displayName="IP Classification" ma:default="Confidential Restricted" ma:description="Sensitivity of the information" ma:format="Dropdown" ma:internalName="IP_x0020_Classification">
      <xsd:simpleType>
        <xsd:restriction base="dms:Choice">
          <xsd:enumeration value="Public"/>
          <xsd:enumeration value="Company Confidential"/>
          <xsd:enumeration value="Confidential Restricted"/>
          <xsd:enumeration value="Classified"/>
        </xsd:restriction>
      </xsd:simpleType>
    </xsd:element>
    <xsd:element name="Preservation_x0020_Order_x0020_Numbers" ma:index="10" nillable="true" ma:displayName="Preservation Order Numbers" ma:description="Preservation Order Numbers, when issued by Legal, require that this item MUST NOT be deleted. Separate multiple preservation order numbers with commas." ma:internalName="Preservation_x0020_Order_x0020_Numbers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2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750D73F-8E5D-45AB-9453-A9E16FDC86B7}">
  <ds:schemaRefs>
    <ds:schemaRef ds:uri="http://schemas.microsoft.com/office/2006/metadata/properties"/>
    <ds:schemaRef ds:uri="http://purl.org/dc/elements/1.1/"/>
    <ds:schemaRef ds:uri="http://purl.org/dc/terms/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e6bb6fa4-9c23-4df5-9c72-0315fa8fef6d"/>
    <ds:schemaRef ds:uri="http://schemas.openxmlformats.org/package/2006/metadata/core-properties"/>
    <ds:schemaRef ds:uri="2d07ab13-0e3a-467d-8e98-c983c1aba0bb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63E306E-A285-4CD1-ACAB-FD830F9BCA6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d07ab13-0e3a-467d-8e98-c983c1aba0bb"/>
    <ds:schemaRef ds:uri="e6bb6fa4-9c23-4df5-9c72-0315fa8fef6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85E5E6-ADB8-48E7-8840-815BFE88354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SmartGUIdesign</Template>
  <TotalTime>977</TotalTime>
  <Words>1037</Words>
  <Application>Microsoft Office PowerPoint</Application>
  <PresentationFormat>On-screen Show (4:3)</PresentationFormat>
  <Paragraphs>101</Paragraphs>
  <Slides>16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Courier New</vt:lpstr>
      <vt:lpstr>dbs_template_2012</vt:lpstr>
      <vt:lpstr>Microsoft Excel Worksheet</vt:lpstr>
      <vt:lpstr>Brainstorming  </vt:lpstr>
      <vt:lpstr>Brainstorming?</vt:lpstr>
      <vt:lpstr>Why?</vt:lpstr>
      <vt:lpstr>Synergism?</vt:lpstr>
      <vt:lpstr>Rules of Brainstorming</vt:lpstr>
      <vt:lpstr>Preparing in Advance</vt:lpstr>
      <vt:lpstr>Everyone should participate</vt:lpstr>
      <vt:lpstr>No criticism of Ideas</vt:lpstr>
      <vt:lpstr>Time boxing</vt:lpstr>
      <vt:lpstr>Feasibility</vt:lpstr>
      <vt:lpstr>Priority</vt:lpstr>
      <vt:lpstr>Are we done?</vt:lpstr>
      <vt:lpstr>Uses for Brainstorming</vt:lpstr>
      <vt:lpstr>Experience Notes</vt:lpstr>
      <vt:lpstr>Questions?</vt:lpstr>
      <vt:lpstr>Exercise</vt:lpstr>
    </vt:vector>
  </TitlesOfParts>
  <Company>Chevron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Proposed Topics for Duri Workshops</dc:title>
  <dc:creator>Kelli Bryan</dc:creator>
  <cp:lastModifiedBy>Mackay, Scott (ATL)</cp:lastModifiedBy>
  <cp:revision>138</cp:revision>
  <dcterms:created xsi:type="dcterms:W3CDTF">2011-11-03T17:58:05Z</dcterms:created>
  <dcterms:modified xsi:type="dcterms:W3CDTF">2018-10-24T19:03:07Z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0x010100FBB1BDE89FB27C449A0E29AF421E31240100A7A8539BE32231409AE637FE3F99116E</vt:lpwstr>
  </property>
</Properties>
</file>