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5" r:id="rId3"/>
    <p:sldId id="262" r:id="rId4"/>
    <p:sldId id="274" r:id="rId5"/>
    <p:sldId id="263" r:id="rId6"/>
    <p:sldId id="264" r:id="rId7"/>
    <p:sldId id="265" r:id="rId8"/>
    <p:sldId id="266" r:id="rId9"/>
    <p:sldId id="272" r:id="rId10"/>
    <p:sldId id="267" r:id="rId11"/>
    <p:sldId id="276" r:id="rId12"/>
    <p:sldId id="277" r:id="rId13"/>
    <p:sldId id="278" r:id="rId14"/>
    <p:sldId id="280" r:id="rId15"/>
    <p:sldId id="279" r:id="rId16"/>
    <p:sldId id="281" r:id="rId17"/>
    <p:sldId id="282" r:id="rId18"/>
    <p:sldId id="283" r:id="rId19"/>
    <p:sldId id="285" r:id="rId20"/>
    <p:sldId id="268" r:id="rId21"/>
    <p:sldId id="284" r:id="rId22"/>
    <p:sldId id="291" r:id="rId23"/>
    <p:sldId id="290" r:id="rId24"/>
    <p:sldId id="289" r:id="rId25"/>
    <p:sldId id="288" r:id="rId26"/>
    <p:sldId id="287" r:id="rId27"/>
    <p:sldId id="286" r:id="rId28"/>
    <p:sldId id="269" r:id="rId29"/>
    <p:sldId id="292" r:id="rId30"/>
    <p:sldId id="293" r:id="rId31"/>
    <p:sldId id="294" r:id="rId32"/>
    <p:sldId id="295" r:id="rId33"/>
    <p:sldId id="296" r:id="rId34"/>
    <p:sldId id="270" r:id="rId35"/>
    <p:sldId id="297" r:id="rId36"/>
    <p:sldId id="299" r:id="rId37"/>
    <p:sldId id="300" r:id="rId38"/>
    <p:sldId id="298" r:id="rId39"/>
    <p:sldId id="271" r:id="rId40"/>
    <p:sldId id="305" r:id="rId41"/>
    <p:sldId id="302" r:id="rId42"/>
    <p:sldId id="304" r:id="rId43"/>
    <p:sldId id="301" r:id="rId44"/>
    <p:sldId id="306" r:id="rId45"/>
    <p:sldId id="27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A131"/>
    <a:srgbClr val="4263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0" d="100"/>
          <a:sy n="70" d="100"/>
        </p:scale>
        <p:origin x="475"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MI_ppt_master.png"/>
          <p:cNvPicPr>
            <a:picLocks noChangeAspect="1"/>
          </p:cNvPicPr>
          <p:nvPr/>
        </p:nvPicPr>
        <p:blipFill>
          <a:blip r:embed="rId2" cstate="print"/>
          <a:srcRect l="6418" b="3176"/>
          <a:stretch>
            <a:fillRect/>
          </a:stretch>
        </p:blipFill>
        <p:spPr>
          <a:xfrm>
            <a:off x="0" y="0"/>
            <a:ext cx="12192000" cy="6858000"/>
          </a:xfrm>
          <a:prstGeom prst="rect">
            <a:avLst/>
          </a:prstGeom>
          <a:noFill/>
          <a:ln>
            <a:noFill/>
          </a:ln>
        </p:spPr>
      </p:pic>
      <p:sp>
        <p:nvSpPr>
          <p:cNvPr id="2" name="Title 1"/>
          <p:cNvSpPr>
            <a:spLocks noGrp="1"/>
          </p:cNvSpPr>
          <p:nvPr>
            <p:ph type="ctrTitle"/>
          </p:nvPr>
        </p:nvSpPr>
        <p:spPr>
          <a:xfrm>
            <a:off x="5519936" y="2636912"/>
            <a:ext cx="5952661" cy="1410155"/>
          </a:xfrm>
        </p:spPr>
        <p:txBody>
          <a:bodyPr lIns="0" tIns="0" rIns="0" bIns="0" anchor="b" anchorCtr="0"/>
          <a:lstStyle>
            <a:lvl1pPr algn="r">
              <a:defRPr>
                <a:solidFill>
                  <a:schemeClr val="bg1"/>
                </a:solidFill>
                <a:latin typeface="Arial" pitchFamily="34" charset="0"/>
                <a:cs typeface="Arial" pitchFamily="34" charset="0"/>
              </a:defRPr>
            </a:lvl1pPr>
          </a:lstStyle>
          <a:p>
            <a:r>
              <a:rPr lang="en-US"/>
              <a:t>Click to edit Master title style</a:t>
            </a:r>
            <a:endParaRPr lang="en-AU" dirty="0"/>
          </a:p>
        </p:txBody>
      </p:sp>
      <p:sp>
        <p:nvSpPr>
          <p:cNvPr id="3" name="Subtitle 2"/>
          <p:cNvSpPr>
            <a:spLocks noGrp="1"/>
          </p:cNvSpPr>
          <p:nvPr>
            <p:ph type="subTitle" idx="1"/>
          </p:nvPr>
        </p:nvSpPr>
        <p:spPr>
          <a:xfrm>
            <a:off x="5519936" y="4077072"/>
            <a:ext cx="5952661" cy="1584176"/>
          </a:xfrm>
        </p:spPr>
        <p:txBody>
          <a:bodyPr lIns="0" tIns="0" rIns="0" bIns="0">
            <a:normAutofit/>
          </a:bodyPr>
          <a:lstStyle>
            <a:lvl1pPr marL="0" indent="0" algn="r">
              <a:buNone/>
              <a:defRPr sz="3000">
                <a:solidFill>
                  <a:srgbClr val="D5E04D"/>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5" name="Picture 4" descr="CMI_ppt_master.png"/>
          <p:cNvPicPr>
            <a:picLocks noChangeAspect="1"/>
          </p:cNvPicPr>
          <p:nvPr/>
        </p:nvPicPr>
        <p:blipFill>
          <a:blip r:embed="rId2" cstate="print"/>
          <a:srcRect l="6418" b="3176"/>
          <a:stretch>
            <a:fillRect/>
          </a:stretch>
        </p:blipFill>
        <p:spPr>
          <a:xfrm>
            <a:off x="0" y="0"/>
            <a:ext cx="12192000" cy="6858000"/>
          </a:xfrm>
          <a:prstGeom prst="rect">
            <a:avLst/>
          </a:prstGeom>
          <a:noFill/>
          <a:ln>
            <a:noFill/>
          </a:ln>
        </p:spPr>
      </p:pic>
    </p:spTree>
    <p:extLst>
      <p:ext uri="{BB962C8B-B14F-4D97-AF65-F5344CB8AC3E}">
        <p14:creationId xmlns:p14="http://schemas.microsoft.com/office/powerpoint/2010/main" val="17781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2CC5B28-7BB8-4041-9B03-DB8ADD06DD1E}" type="datetimeFigureOut">
              <a:rPr lang="en-US" smtClean="0"/>
              <a:t>6/27/2017</a:t>
            </a:fld>
            <a:endParaRPr lang="en-US"/>
          </a:p>
        </p:txBody>
      </p:sp>
      <p:sp>
        <p:nvSpPr>
          <p:cNvPr id="6" name="Slide Number Placeholder 5"/>
          <p:cNvSpPr>
            <a:spLocks noGrp="1"/>
          </p:cNvSpPr>
          <p:nvPr>
            <p:ph type="sldNum" sz="quarter" idx="12"/>
          </p:nvPr>
        </p:nvSpPr>
        <p:spPr/>
        <p:txBody>
          <a:bodyPr/>
          <a:lstStyle/>
          <a:p>
            <a:fld id="{68E9ED5E-50CA-4743-988A-832399862C69}" type="slidenum">
              <a:rPr lang="en-US" smtClean="0"/>
              <a:t>‹#›</a:t>
            </a:fld>
            <a:endParaRPr lang="en-US"/>
          </a:p>
        </p:txBody>
      </p:sp>
    </p:spTree>
    <p:extLst>
      <p:ext uri="{BB962C8B-B14F-4D97-AF65-F5344CB8AC3E}">
        <p14:creationId xmlns:p14="http://schemas.microsoft.com/office/powerpoint/2010/main" val="3966523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22CC5B28-7BB8-4041-9B03-DB8ADD06DD1E}" type="datetimeFigureOut">
              <a:rPr lang="en-US" smtClean="0"/>
              <a:t>6/27/2017</a:t>
            </a:fld>
            <a:endParaRPr lang="en-US"/>
          </a:p>
        </p:txBody>
      </p:sp>
      <p:sp>
        <p:nvSpPr>
          <p:cNvPr id="6" name="Slide Number Placeholder 5"/>
          <p:cNvSpPr>
            <a:spLocks noGrp="1"/>
          </p:cNvSpPr>
          <p:nvPr>
            <p:ph type="sldNum" sz="quarter" idx="12"/>
          </p:nvPr>
        </p:nvSpPr>
        <p:spPr/>
        <p:txBody>
          <a:bodyPr/>
          <a:lstStyle/>
          <a:p>
            <a:fld id="{68E9ED5E-50CA-4743-988A-832399862C69}" type="slidenum">
              <a:rPr lang="en-US" smtClean="0"/>
              <a:t>‹#›</a:t>
            </a:fld>
            <a:endParaRPr lang="en-US"/>
          </a:p>
        </p:txBody>
      </p:sp>
    </p:spTree>
    <p:extLst>
      <p:ext uri="{BB962C8B-B14F-4D97-AF65-F5344CB8AC3E}">
        <p14:creationId xmlns:p14="http://schemas.microsoft.com/office/powerpoint/2010/main" val="857578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pic>
        <p:nvPicPr>
          <p:cNvPr id="7" name="Picture 6" descr="CMI_ppt_section.png"/>
          <p:cNvPicPr>
            <a:picLocks noChangeAspect="1"/>
          </p:cNvPicPr>
          <p:nvPr/>
        </p:nvPicPr>
        <p:blipFill>
          <a:blip r:embed="rId2" cstate="print"/>
          <a:srcRect t="7552"/>
          <a:stretch>
            <a:fillRect/>
          </a:stretch>
        </p:blipFill>
        <p:spPr>
          <a:xfrm>
            <a:off x="1" y="0"/>
            <a:ext cx="12190993" cy="6858000"/>
          </a:xfrm>
          <a:prstGeom prst="rect">
            <a:avLst/>
          </a:prstGeom>
          <a:noFill/>
          <a:ln>
            <a:noFill/>
          </a:ln>
        </p:spPr>
      </p:pic>
      <p:sp>
        <p:nvSpPr>
          <p:cNvPr id="3" name="Text Placeholder 2"/>
          <p:cNvSpPr>
            <a:spLocks noGrp="1"/>
          </p:cNvSpPr>
          <p:nvPr>
            <p:ph type="body" idx="1"/>
          </p:nvPr>
        </p:nvSpPr>
        <p:spPr>
          <a:xfrm>
            <a:off x="5039884" y="2276874"/>
            <a:ext cx="6286401" cy="4248471"/>
          </a:xfrm>
        </p:spPr>
        <p:txBody>
          <a:bodyPr lIns="0" tIns="0" rIns="0" bIns="0" anchor="ctr" anchorCtr="0">
            <a:normAutofit/>
          </a:bodyPr>
          <a:lstStyle>
            <a:lvl1pPr marL="0" indent="0" algn="r">
              <a:buNone/>
              <a:defRPr sz="4400">
                <a:solidFill>
                  <a:srgbClr val="84A93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2814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MI_ppt_content.png"/>
          <p:cNvPicPr>
            <a:picLocks noChangeAspect="1"/>
          </p:cNvPicPr>
          <p:nvPr/>
        </p:nvPicPr>
        <p:blipFill>
          <a:blip r:embed="rId2" cstate="print"/>
          <a:srcRect t="3343"/>
          <a:stretch>
            <a:fillRect/>
          </a:stretch>
        </p:blipFill>
        <p:spPr>
          <a:xfrm>
            <a:off x="1008" y="0"/>
            <a:ext cx="12190993" cy="6858000"/>
          </a:xfrm>
          <a:prstGeom prst="rect">
            <a:avLst/>
          </a:prstGeom>
          <a:noFill/>
          <a:ln>
            <a:noFill/>
          </a:ln>
        </p:spPr>
      </p:pic>
      <p:sp>
        <p:nvSpPr>
          <p:cNvPr id="2" name="Title 1"/>
          <p:cNvSpPr>
            <a:spLocks noGrp="1"/>
          </p:cNvSpPr>
          <p:nvPr>
            <p:ph type="title"/>
          </p:nvPr>
        </p:nvSpPr>
        <p:spPr>
          <a:xfrm>
            <a:off x="609600" y="1"/>
            <a:ext cx="10972800" cy="1253067"/>
          </a:xfrm>
        </p:spPr>
        <p:txBody>
          <a:bodyPr/>
          <a:lstStyle/>
          <a:p>
            <a:r>
              <a:rPr lang="en-US"/>
              <a:t>Click to edit Master title style</a:t>
            </a:r>
            <a:endParaRPr lang="en-AU" dirty="0"/>
          </a:p>
        </p:txBody>
      </p:sp>
      <p:sp>
        <p:nvSpPr>
          <p:cNvPr id="3" name="Content Placeholder 2"/>
          <p:cNvSpPr>
            <a:spLocks noGrp="1"/>
          </p:cNvSpPr>
          <p:nvPr>
            <p:ph idx="1"/>
          </p:nvPr>
        </p:nvSpPr>
        <p:spPr>
          <a:xfrm>
            <a:off x="609600" y="1556793"/>
            <a:ext cx="10972800" cy="4569371"/>
          </a:xfrm>
        </p:spPr>
        <p:txBody>
          <a:bodyPr>
            <a:normAutofit/>
          </a:bodyPr>
          <a:lstStyle>
            <a:lvl1pPr>
              <a:buClr>
                <a:srgbClr val="D5E04D"/>
              </a:buClr>
              <a:defRPr sz="2000"/>
            </a:lvl1pPr>
            <a:lvl2pPr>
              <a:buClr>
                <a:srgbClr val="D5E04D"/>
              </a:buClr>
              <a:buFont typeface="Arial" pitchFamily="34" charset="0"/>
              <a:buChar char="•"/>
              <a:defRPr sz="2000"/>
            </a:lvl2pPr>
            <a:lvl3pPr>
              <a:buClr>
                <a:srgbClr val="D5E04D"/>
              </a:buClr>
              <a:defRPr sz="2000"/>
            </a:lvl3pPr>
            <a:lvl4pPr>
              <a:buClr>
                <a:srgbClr val="D5E04D"/>
              </a:buClr>
              <a:buFont typeface="Arial" pitchFamily="34" charset="0"/>
              <a:buChar char="•"/>
              <a:defRPr sz="2000"/>
            </a:lvl4pPr>
            <a:lvl5pPr>
              <a:buClr>
                <a:srgbClr val="D5E04D"/>
              </a:buClr>
              <a:buFont typeface="Arial" pitchFamily="34"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p:cNvSpPr>
            <a:spLocks noGrp="1"/>
          </p:cNvSpPr>
          <p:nvPr>
            <p:ph type="dt" sz="half" idx="10"/>
          </p:nvPr>
        </p:nvSpPr>
        <p:spPr/>
        <p:txBody>
          <a:bodyPr/>
          <a:lstStyle/>
          <a:p>
            <a:fld id="{22CC5B28-7BB8-4041-9B03-DB8ADD06DD1E}" type="datetimeFigureOut">
              <a:rPr lang="en-US" smtClean="0"/>
              <a:t>6/27/2017</a:t>
            </a:fld>
            <a:endParaRPr lang="en-US"/>
          </a:p>
        </p:txBody>
      </p:sp>
      <p:sp>
        <p:nvSpPr>
          <p:cNvPr id="6" name="Slide Number Placeholder 5"/>
          <p:cNvSpPr>
            <a:spLocks noGrp="1"/>
          </p:cNvSpPr>
          <p:nvPr>
            <p:ph type="sldNum" sz="quarter" idx="12"/>
          </p:nvPr>
        </p:nvSpPr>
        <p:spPr/>
        <p:txBody>
          <a:bodyPr/>
          <a:lstStyle/>
          <a:p>
            <a:fld id="{68E9ED5E-50CA-4743-988A-832399862C69}" type="slidenum">
              <a:rPr lang="en-US" smtClean="0"/>
              <a:t>‹#›</a:t>
            </a:fld>
            <a:endParaRPr lang="en-US"/>
          </a:p>
        </p:txBody>
      </p:sp>
      <p:pic>
        <p:nvPicPr>
          <p:cNvPr id="7" name="Picture 6" descr="CMI_ppt_content.png"/>
          <p:cNvPicPr>
            <a:picLocks noChangeAspect="1"/>
          </p:cNvPicPr>
          <p:nvPr/>
        </p:nvPicPr>
        <p:blipFill>
          <a:blip r:embed="rId2" cstate="print"/>
          <a:srcRect t="3343"/>
          <a:stretch>
            <a:fillRect/>
          </a:stretch>
        </p:blipFill>
        <p:spPr>
          <a:xfrm>
            <a:off x="1008" y="0"/>
            <a:ext cx="12190993" cy="6858000"/>
          </a:xfrm>
          <a:prstGeom prst="rect">
            <a:avLst/>
          </a:prstGeom>
          <a:noFill/>
          <a:ln>
            <a:noFill/>
          </a:ln>
        </p:spPr>
      </p:pic>
    </p:spTree>
    <p:extLst>
      <p:ext uri="{BB962C8B-B14F-4D97-AF65-F5344CB8AC3E}">
        <p14:creationId xmlns:p14="http://schemas.microsoft.com/office/powerpoint/2010/main" val="1526515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CMI_ppt_section.png"/>
          <p:cNvPicPr>
            <a:picLocks noChangeAspect="1"/>
          </p:cNvPicPr>
          <p:nvPr/>
        </p:nvPicPr>
        <p:blipFill>
          <a:blip r:embed="rId2" cstate="print"/>
          <a:srcRect t="7552"/>
          <a:stretch>
            <a:fillRect/>
          </a:stretch>
        </p:blipFill>
        <p:spPr>
          <a:xfrm>
            <a:off x="1" y="0"/>
            <a:ext cx="12190993" cy="6858000"/>
          </a:xfrm>
          <a:prstGeom prst="rect">
            <a:avLst/>
          </a:prstGeom>
          <a:noFill/>
          <a:ln>
            <a:noFill/>
          </a:ln>
        </p:spPr>
      </p:pic>
      <p:sp>
        <p:nvSpPr>
          <p:cNvPr id="3" name="Text Placeholder 2"/>
          <p:cNvSpPr>
            <a:spLocks noGrp="1"/>
          </p:cNvSpPr>
          <p:nvPr>
            <p:ph type="body" idx="1"/>
          </p:nvPr>
        </p:nvSpPr>
        <p:spPr>
          <a:xfrm>
            <a:off x="5039884" y="2276874"/>
            <a:ext cx="6286401" cy="4248471"/>
          </a:xfrm>
        </p:spPr>
        <p:txBody>
          <a:bodyPr lIns="0" tIns="0" rIns="0" bIns="0" anchor="ctr" anchorCtr="0">
            <a:normAutofit/>
          </a:bodyPr>
          <a:lstStyle>
            <a:lvl1pPr marL="0" indent="0" algn="r">
              <a:buNone/>
              <a:defRPr sz="4400">
                <a:solidFill>
                  <a:srgbClr val="84A93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4" name="Picture 3" descr="CMI_ppt_section.png"/>
          <p:cNvPicPr>
            <a:picLocks noChangeAspect="1"/>
          </p:cNvPicPr>
          <p:nvPr/>
        </p:nvPicPr>
        <p:blipFill>
          <a:blip r:embed="rId2" cstate="print"/>
          <a:srcRect t="7552"/>
          <a:stretch>
            <a:fillRect/>
          </a:stretch>
        </p:blipFill>
        <p:spPr>
          <a:xfrm>
            <a:off x="1" y="0"/>
            <a:ext cx="12190993" cy="6858000"/>
          </a:xfrm>
          <a:prstGeom prst="rect">
            <a:avLst/>
          </a:prstGeom>
          <a:noFill/>
          <a:ln>
            <a:noFill/>
          </a:ln>
        </p:spPr>
      </p:pic>
    </p:spTree>
    <p:extLst>
      <p:ext uri="{BB962C8B-B14F-4D97-AF65-F5344CB8AC3E}">
        <p14:creationId xmlns:p14="http://schemas.microsoft.com/office/powerpoint/2010/main" val="2983661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197600" y="1600201"/>
            <a:ext cx="5384800" cy="45259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p:cNvSpPr>
            <a:spLocks noGrp="1"/>
          </p:cNvSpPr>
          <p:nvPr>
            <p:ph type="dt" sz="half" idx="10"/>
          </p:nvPr>
        </p:nvSpPr>
        <p:spPr/>
        <p:txBody>
          <a:bodyPr/>
          <a:lstStyle/>
          <a:p>
            <a:fld id="{22CC5B28-7BB8-4041-9B03-DB8ADD06DD1E}" type="datetimeFigureOut">
              <a:rPr lang="en-US" smtClean="0"/>
              <a:t>6/27/2017</a:t>
            </a:fld>
            <a:endParaRPr lang="en-US"/>
          </a:p>
        </p:txBody>
      </p:sp>
      <p:sp>
        <p:nvSpPr>
          <p:cNvPr id="7" name="Slide Number Placeholder 6"/>
          <p:cNvSpPr>
            <a:spLocks noGrp="1"/>
          </p:cNvSpPr>
          <p:nvPr>
            <p:ph type="sldNum" sz="quarter" idx="12"/>
          </p:nvPr>
        </p:nvSpPr>
        <p:spPr/>
        <p:txBody>
          <a:bodyPr/>
          <a:lstStyle/>
          <a:p>
            <a:fld id="{68E9ED5E-50CA-4743-988A-832399862C69}" type="slidenum">
              <a:rPr lang="en-US" smtClean="0"/>
              <a:t>‹#›</a:t>
            </a:fld>
            <a:endParaRPr lang="en-US"/>
          </a:p>
        </p:txBody>
      </p:sp>
    </p:spTree>
    <p:extLst>
      <p:ext uri="{BB962C8B-B14F-4D97-AF65-F5344CB8AC3E}">
        <p14:creationId xmlns:p14="http://schemas.microsoft.com/office/powerpoint/2010/main" val="1574632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7" name="Date Placeholder 6"/>
          <p:cNvSpPr>
            <a:spLocks noGrp="1"/>
          </p:cNvSpPr>
          <p:nvPr>
            <p:ph type="dt" sz="half" idx="10"/>
          </p:nvPr>
        </p:nvSpPr>
        <p:spPr/>
        <p:txBody>
          <a:bodyPr/>
          <a:lstStyle/>
          <a:p>
            <a:fld id="{22CC5B28-7BB8-4041-9B03-DB8ADD06DD1E}" type="datetimeFigureOut">
              <a:rPr lang="en-US" smtClean="0"/>
              <a:t>6/27/2017</a:t>
            </a:fld>
            <a:endParaRPr lang="en-US"/>
          </a:p>
        </p:txBody>
      </p:sp>
      <p:sp>
        <p:nvSpPr>
          <p:cNvPr id="9" name="Slide Number Placeholder 8"/>
          <p:cNvSpPr>
            <a:spLocks noGrp="1"/>
          </p:cNvSpPr>
          <p:nvPr>
            <p:ph type="sldNum" sz="quarter" idx="12"/>
          </p:nvPr>
        </p:nvSpPr>
        <p:spPr/>
        <p:txBody>
          <a:bodyPr/>
          <a:lstStyle/>
          <a:p>
            <a:fld id="{68E9ED5E-50CA-4743-988A-832399862C69}" type="slidenum">
              <a:rPr lang="en-US" smtClean="0"/>
              <a:t>‹#›</a:t>
            </a:fld>
            <a:endParaRPr lang="en-US"/>
          </a:p>
        </p:txBody>
      </p:sp>
    </p:spTree>
    <p:extLst>
      <p:ext uri="{BB962C8B-B14F-4D97-AF65-F5344CB8AC3E}">
        <p14:creationId xmlns:p14="http://schemas.microsoft.com/office/powerpoint/2010/main" val="289608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400"/>
            </a:lvl1pPr>
          </a:lstStyle>
          <a:p>
            <a:r>
              <a:rPr lang="en-US"/>
              <a:t>Click to edit Master title style</a:t>
            </a:r>
            <a:endParaRPr lang="en-AU" dirty="0"/>
          </a:p>
        </p:txBody>
      </p:sp>
      <p:sp>
        <p:nvSpPr>
          <p:cNvPr id="3" name="Date Placeholder 2"/>
          <p:cNvSpPr>
            <a:spLocks noGrp="1"/>
          </p:cNvSpPr>
          <p:nvPr>
            <p:ph type="dt" sz="half" idx="10"/>
          </p:nvPr>
        </p:nvSpPr>
        <p:spPr/>
        <p:txBody>
          <a:bodyPr/>
          <a:lstStyle/>
          <a:p>
            <a:fld id="{22CC5B28-7BB8-4041-9B03-DB8ADD06DD1E}" type="datetimeFigureOut">
              <a:rPr lang="en-US" smtClean="0"/>
              <a:t>6/27/2017</a:t>
            </a:fld>
            <a:endParaRPr lang="en-US"/>
          </a:p>
        </p:txBody>
      </p:sp>
      <p:sp>
        <p:nvSpPr>
          <p:cNvPr id="5" name="Slide Number Placeholder 4"/>
          <p:cNvSpPr>
            <a:spLocks noGrp="1"/>
          </p:cNvSpPr>
          <p:nvPr>
            <p:ph type="sldNum" sz="quarter" idx="12"/>
          </p:nvPr>
        </p:nvSpPr>
        <p:spPr/>
        <p:txBody>
          <a:bodyPr/>
          <a:lstStyle/>
          <a:p>
            <a:fld id="{68E9ED5E-50CA-4743-988A-832399862C69}" type="slidenum">
              <a:rPr lang="en-US" smtClean="0"/>
              <a:t>‹#›</a:t>
            </a:fld>
            <a:endParaRPr lang="en-US"/>
          </a:p>
        </p:txBody>
      </p:sp>
    </p:spTree>
    <p:extLst>
      <p:ext uri="{BB962C8B-B14F-4D97-AF65-F5344CB8AC3E}">
        <p14:creationId xmlns:p14="http://schemas.microsoft.com/office/powerpoint/2010/main" val="4221561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CC5B28-7BB8-4041-9B03-DB8ADD06DD1E}" type="datetimeFigureOut">
              <a:rPr lang="en-US" smtClean="0"/>
              <a:t>6/27/2017</a:t>
            </a:fld>
            <a:endParaRPr lang="en-US"/>
          </a:p>
        </p:txBody>
      </p:sp>
      <p:sp>
        <p:nvSpPr>
          <p:cNvPr id="4" name="Slide Number Placeholder 3"/>
          <p:cNvSpPr>
            <a:spLocks noGrp="1"/>
          </p:cNvSpPr>
          <p:nvPr>
            <p:ph type="sldNum" sz="quarter" idx="12"/>
          </p:nvPr>
        </p:nvSpPr>
        <p:spPr/>
        <p:txBody>
          <a:bodyPr/>
          <a:lstStyle/>
          <a:p>
            <a:fld id="{68E9ED5E-50CA-4743-988A-832399862C69}" type="slidenum">
              <a:rPr lang="en-US" smtClean="0"/>
              <a:t>‹#›</a:t>
            </a:fld>
            <a:endParaRPr lang="en-US"/>
          </a:p>
        </p:txBody>
      </p:sp>
    </p:spTree>
    <p:extLst>
      <p:ext uri="{BB962C8B-B14F-4D97-AF65-F5344CB8AC3E}">
        <p14:creationId xmlns:p14="http://schemas.microsoft.com/office/powerpoint/2010/main" val="397199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942784" cy="1268760"/>
          </a:xfrm>
        </p:spPr>
        <p:txBody>
          <a:bodyPr anchor="ctr" anchorCtr="0">
            <a:normAutofit/>
          </a:bodyPr>
          <a:lstStyle>
            <a:lvl1pPr algn="l">
              <a:defRPr sz="3400" b="0"/>
            </a:lvl1pPr>
          </a:lstStyle>
          <a:p>
            <a:r>
              <a:rPr lang="en-US"/>
              <a:t>Click to edit Master title style</a:t>
            </a:r>
            <a:endParaRPr lang="en-AU" dirty="0"/>
          </a:p>
        </p:txBody>
      </p:sp>
      <p:sp>
        <p:nvSpPr>
          <p:cNvPr id="3" name="Content Placeholder 2"/>
          <p:cNvSpPr>
            <a:spLocks noGrp="1"/>
          </p:cNvSpPr>
          <p:nvPr>
            <p:ph idx="1"/>
          </p:nvPr>
        </p:nvSpPr>
        <p:spPr>
          <a:xfrm>
            <a:off x="5615947" y="1628801"/>
            <a:ext cx="5966453" cy="4497363"/>
          </a:xfrm>
        </p:spPr>
        <p:txBody>
          <a:bodyPr>
            <a:normAutofit/>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Text Placeholder 3"/>
          <p:cNvSpPr>
            <a:spLocks noGrp="1"/>
          </p:cNvSpPr>
          <p:nvPr>
            <p:ph type="body" sz="half" idx="2"/>
          </p:nvPr>
        </p:nvSpPr>
        <p:spPr>
          <a:xfrm>
            <a:off x="609600" y="1628801"/>
            <a:ext cx="4814325" cy="4497363"/>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CC5B28-7BB8-4041-9B03-DB8ADD06DD1E}" type="datetimeFigureOut">
              <a:rPr lang="en-US" smtClean="0"/>
              <a:t>6/27/2017</a:t>
            </a:fld>
            <a:endParaRPr lang="en-US"/>
          </a:p>
        </p:txBody>
      </p:sp>
      <p:sp>
        <p:nvSpPr>
          <p:cNvPr id="7" name="Slide Number Placeholder 6"/>
          <p:cNvSpPr>
            <a:spLocks noGrp="1"/>
          </p:cNvSpPr>
          <p:nvPr>
            <p:ph type="sldNum" sz="quarter" idx="12"/>
          </p:nvPr>
        </p:nvSpPr>
        <p:spPr/>
        <p:txBody>
          <a:bodyPr/>
          <a:lstStyle/>
          <a:p>
            <a:fld id="{68E9ED5E-50CA-4743-988A-832399862C69}" type="slidenum">
              <a:rPr lang="en-US" smtClean="0"/>
              <a:t>‹#›</a:t>
            </a:fld>
            <a:endParaRPr lang="en-US"/>
          </a:p>
        </p:txBody>
      </p:sp>
    </p:spTree>
    <p:extLst>
      <p:ext uri="{BB962C8B-B14F-4D97-AF65-F5344CB8AC3E}">
        <p14:creationId xmlns:p14="http://schemas.microsoft.com/office/powerpoint/2010/main" val="2405139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9403" y="0"/>
            <a:ext cx="8832981" cy="1268760"/>
          </a:xfrm>
        </p:spPr>
        <p:txBody>
          <a:bodyPr anchor="ctr" anchorCtr="0">
            <a:normAutofit/>
          </a:bodyPr>
          <a:lstStyle>
            <a:lvl1pPr algn="l">
              <a:defRPr sz="3400" b="0"/>
            </a:lvl1pPr>
          </a:lstStyle>
          <a:p>
            <a:r>
              <a:rPr lang="en-US"/>
              <a:t>Click to edit Master title style</a:t>
            </a:r>
            <a:endParaRPr lang="en-AU" dirty="0"/>
          </a:p>
        </p:txBody>
      </p:sp>
      <p:sp>
        <p:nvSpPr>
          <p:cNvPr id="3" name="Picture Placeholder 2"/>
          <p:cNvSpPr>
            <a:spLocks noGrp="1"/>
          </p:cNvSpPr>
          <p:nvPr>
            <p:ph type="pic" idx="1"/>
          </p:nvPr>
        </p:nvSpPr>
        <p:spPr>
          <a:xfrm>
            <a:off x="3791744" y="1628800"/>
            <a:ext cx="769924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719403" y="1628800"/>
            <a:ext cx="2496277" cy="4176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2CC5B28-7BB8-4041-9B03-DB8ADD06DD1E}" type="datetimeFigureOut">
              <a:rPr lang="en-US" smtClean="0"/>
              <a:t>6/27/2017</a:t>
            </a:fld>
            <a:endParaRPr lang="en-US"/>
          </a:p>
        </p:txBody>
      </p:sp>
      <p:sp>
        <p:nvSpPr>
          <p:cNvPr id="7" name="Slide Number Placeholder 6"/>
          <p:cNvSpPr>
            <a:spLocks noGrp="1"/>
          </p:cNvSpPr>
          <p:nvPr>
            <p:ph type="sldNum" sz="quarter" idx="12"/>
          </p:nvPr>
        </p:nvSpPr>
        <p:spPr/>
        <p:txBody>
          <a:bodyPr/>
          <a:lstStyle/>
          <a:p>
            <a:fld id="{68E9ED5E-50CA-4743-988A-832399862C69}" type="slidenum">
              <a:rPr lang="en-US" smtClean="0"/>
              <a:t>‹#›</a:t>
            </a:fld>
            <a:endParaRPr lang="en-US"/>
          </a:p>
        </p:txBody>
      </p:sp>
    </p:spTree>
    <p:extLst>
      <p:ext uri="{BB962C8B-B14F-4D97-AF65-F5344CB8AC3E}">
        <p14:creationId xmlns:p14="http://schemas.microsoft.com/office/powerpoint/2010/main" val="386282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MI_ppt_content.png"/>
          <p:cNvPicPr>
            <a:picLocks noChangeAspect="1"/>
          </p:cNvPicPr>
          <p:nvPr/>
        </p:nvPicPr>
        <p:blipFill>
          <a:blip r:embed="rId14" cstate="print"/>
          <a:srcRect t="3343"/>
          <a:stretch>
            <a:fillRect/>
          </a:stretch>
        </p:blipFill>
        <p:spPr>
          <a:xfrm>
            <a:off x="1008" y="0"/>
            <a:ext cx="12190993" cy="6858000"/>
          </a:xfrm>
          <a:prstGeom prst="rect">
            <a:avLst/>
          </a:prstGeom>
          <a:noFill/>
          <a:ln>
            <a:noFill/>
          </a:ln>
        </p:spPr>
      </p:pic>
      <p:sp>
        <p:nvSpPr>
          <p:cNvPr id="2" name="Title Placeholder 1"/>
          <p:cNvSpPr>
            <a:spLocks noGrp="1"/>
          </p:cNvSpPr>
          <p:nvPr>
            <p:ph type="title"/>
          </p:nvPr>
        </p:nvSpPr>
        <p:spPr>
          <a:xfrm>
            <a:off x="609600" y="0"/>
            <a:ext cx="10972800" cy="126876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609600" y="1556793"/>
            <a:ext cx="109728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p:cNvSpPr>
            <a:spLocks noGrp="1"/>
          </p:cNvSpPr>
          <p:nvPr>
            <p:ph type="dt" sz="half" idx="2"/>
          </p:nvPr>
        </p:nvSpPr>
        <p:spPr>
          <a:xfrm>
            <a:off x="609600" y="6356351"/>
            <a:ext cx="1165920" cy="365125"/>
          </a:xfrm>
          <a:prstGeom prst="rect">
            <a:avLst/>
          </a:prstGeom>
        </p:spPr>
        <p:txBody>
          <a:bodyPr vert="horz" lIns="91440" tIns="45720" rIns="91440" bIns="45720" rtlCol="0" anchor="ctr"/>
          <a:lstStyle>
            <a:lvl1pPr algn="l">
              <a:defRPr sz="1000">
                <a:solidFill>
                  <a:srgbClr val="84A93E"/>
                </a:solidFill>
                <a:latin typeface="Arial" pitchFamily="34" charset="0"/>
                <a:cs typeface="Arial" pitchFamily="34" charset="0"/>
              </a:defRPr>
            </a:lvl1pPr>
          </a:lstStyle>
          <a:p>
            <a:fld id="{22CC5B28-7BB8-4041-9B03-DB8ADD06DD1E}" type="datetimeFigureOut">
              <a:rPr lang="en-US" smtClean="0"/>
              <a:t>6/27/2017</a:t>
            </a:fld>
            <a:endParaRPr lang="en-US"/>
          </a:p>
        </p:txBody>
      </p:sp>
      <p:sp>
        <p:nvSpPr>
          <p:cNvPr id="6" name="Slide Number Placeholder 5"/>
          <p:cNvSpPr>
            <a:spLocks noGrp="1"/>
          </p:cNvSpPr>
          <p:nvPr>
            <p:ph type="sldNum" sz="quarter" idx="4"/>
          </p:nvPr>
        </p:nvSpPr>
        <p:spPr>
          <a:xfrm>
            <a:off x="1967542" y="6356351"/>
            <a:ext cx="2208245" cy="365125"/>
          </a:xfrm>
          <a:prstGeom prst="rect">
            <a:avLst/>
          </a:prstGeom>
        </p:spPr>
        <p:txBody>
          <a:bodyPr vert="horz" lIns="91440" tIns="45720" rIns="91440" bIns="45720" rtlCol="0" anchor="ctr"/>
          <a:lstStyle>
            <a:lvl1pPr algn="l">
              <a:defRPr sz="1000">
                <a:solidFill>
                  <a:srgbClr val="84A93E"/>
                </a:solidFill>
                <a:latin typeface="Arial" pitchFamily="34" charset="0"/>
                <a:cs typeface="Arial" pitchFamily="34" charset="0"/>
              </a:defRPr>
            </a:lvl1pPr>
          </a:lstStyle>
          <a:p>
            <a:fld id="{68E9ED5E-50CA-4743-988A-832399862C69}" type="slidenum">
              <a:rPr lang="en-US" smtClean="0"/>
              <a:t>‹#›</a:t>
            </a:fld>
            <a:endParaRPr lang="en-US"/>
          </a:p>
        </p:txBody>
      </p:sp>
      <p:pic>
        <p:nvPicPr>
          <p:cNvPr id="8" name="Picture 7" descr="CMI_ppt_content.png"/>
          <p:cNvPicPr>
            <a:picLocks noChangeAspect="1"/>
          </p:cNvPicPr>
          <p:nvPr/>
        </p:nvPicPr>
        <p:blipFill>
          <a:blip r:embed="rId14" cstate="print"/>
          <a:srcRect t="3343"/>
          <a:stretch>
            <a:fillRect/>
          </a:stretch>
        </p:blipFill>
        <p:spPr>
          <a:xfrm>
            <a:off x="1008" y="0"/>
            <a:ext cx="12190993" cy="6858000"/>
          </a:xfrm>
          <a:prstGeom prst="rect">
            <a:avLst/>
          </a:prstGeom>
          <a:noFill/>
          <a:ln>
            <a:noFill/>
          </a:ln>
        </p:spPr>
      </p:pic>
    </p:spTree>
    <p:extLst>
      <p:ext uri="{BB962C8B-B14F-4D97-AF65-F5344CB8AC3E}">
        <p14:creationId xmlns:p14="http://schemas.microsoft.com/office/powerpoint/2010/main" val="26314461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3400" kern="1200">
          <a:solidFill>
            <a:schemeClr val="bg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rgbClr val="D5E04D"/>
        </a:buClr>
        <a:buFont typeface="Arial" pitchFamily="34" charset="0"/>
        <a:buChar char="•"/>
        <a:defRPr sz="2000" kern="1200">
          <a:solidFill>
            <a:srgbClr val="84A93E"/>
          </a:solidFill>
          <a:latin typeface="Arial" pitchFamily="34" charset="0"/>
          <a:ea typeface="+mn-ea"/>
          <a:cs typeface="Arial" pitchFamily="34" charset="0"/>
        </a:defRPr>
      </a:lvl1pPr>
      <a:lvl2pPr marL="742950" indent="-285750" algn="l" defTabSz="914400" rtl="0" eaLnBrk="1" latinLnBrk="0" hangingPunct="1">
        <a:spcBef>
          <a:spcPct val="20000"/>
        </a:spcBef>
        <a:buClr>
          <a:srgbClr val="D5E04D"/>
        </a:buClr>
        <a:buFont typeface="Arial" pitchFamily="34" charset="0"/>
        <a:buChar char="•"/>
        <a:defRPr sz="2000" kern="1200">
          <a:solidFill>
            <a:srgbClr val="84A93E"/>
          </a:solidFill>
          <a:latin typeface="Arial" pitchFamily="34" charset="0"/>
          <a:ea typeface="+mn-ea"/>
          <a:cs typeface="Arial" pitchFamily="34" charset="0"/>
        </a:defRPr>
      </a:lvl2pPr>
      <a:lvl3pPr marL="1143000" indent="-228600" algn="l" defTabSz="914400" rtl="0" eaLnBrk="1" latinLnBrk="0" hangingPunct="1">
        <a:spcBef>
          <a:spcPct val="20000"/>
        </a:spcBef>
        <a:buClr>
          <a:srgbClr val="D5E04D"/>
        </a:buClr>
        <a:buFont typeface="Arial" pitchFamily="34" charset="0"/>
        <a:buChar char="•"/>
        <a:defRPr sz="2000" kern="1200">
          <a:solidFill>
            <a:srgbClr val="84A93E"/>
          </a:solidFill>
          <a:latin typeface="Arial" pitchFamily="34" charset="0"/>
          <a:ea typeface="+mn-ea"/>
          <a:cs typeface="Arial" pitchFamily="34" charset="0"/>
        </a:defRPr>
      </a:lvl3pPr>
      <a:lvl4pPr marL="1600200" indent="-228600" algn="l" defTabSz="914400" rtl="0" eaLnBrk="1" latinLnBrk="0" hangingPunct="1">
        <a:spcBef>
          <a:spcPct val="20000"/>
        </a:spcBef>
        <a:buClr>
          <a:srgbClr val="D5E04D"/>
        </a:buClr>
        <a:buFont typeface="Arial" pitchFamily="34" charset="0"/>
        <a:buChar char="•"/>
        <a:defRPr sz="2000" kern="1200">
          <a:solidFill>
            <a:srgbClr val="84A93E"/>
          </a:solidFill>
          <a:latin typeface="Arial" pitchFamily="34" charset="0"/>
          <a:ea typeface="+mn-ea"/>
          <a:cs typeface="Arial" pitchFamily="34" charset="0"/>
        </a:defRPr>
      </a:lvl4pPr>
      <a:lvl5pPr marL="2057400" indent="-228600" algn="l" defTabSz="914400" rtl="0" eaLnBrk="1" latinLnBrk="0" hangingPunct="1">
        <a:spcBef>
          <a:spcPct val="20000"/>
        </a:spcBef>
        <a:buClr>
          <a:srgbClr val="D5E04D"/>
        </a:buClr>
        <a:buFont typeface="Arial" pitchFamily="34" charset="0"/>
        <a:buChar char="•"/>
        <a:defRPr sz="2000" kern="1200">
          <a:solidFill>
            <a:srgbClr val="84A93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3895" y="2588786"/>
            <a:ext cx="6178703" cy="1410155"/>
          </a:xfrm>
        </p:spPr>
        <p:txBody>
          <a:bodyPr>
            <a:normAutofit/>
          </a:bodyPr>
          <a:lstStyle/>
          <a:p>
            <a:r>
              <a:rPr lang="en-US" dirty="0" smtClean="0"/>
              <a:t>Change Management Body of Knowledge (CMBOK)</a:t>
            </a:r>
            <a:endParaRPr lang="en-US" dirty="0"/>
          </a:p>
        </p:txBody>
      </p:sp>
      <p:sp>
        <p:nvSpPr>
          <p:cNvPr id="3" name="Subtitle 2"/>
          <p:cNvSpPr>
            <a:spLocks noGrp="1"/>
          </p:cNvSpPr>
          <p:nvPr>
            <p:ph type="subTitle" idx="1"/>
          </p:nvPr>
        </p:nvSpPr>
        <p:spPr>
          <a:xfrm>
            <a:off x="5823285" y="3998941"/>
            <a:ext cx="6022292" cy="1584176"/>
          </a:xfrm>
        </p:spPr>
        <p:txBody>
          <a:bodyPr>
            <a:normAutofit fontScale="92500"/>
          </a:bodyPr>
          <a:lstStyle/>
          <a:p>
            <a:endParaRPr lang="en-US" dirty="0"/>
          </a:p>
          <a:p>
            <a:pPr algn="l"/>
            <a:r>
              <a:rPr lang="en-US" dirty="0" smtClean="0"/>
              <a:t>Chapter 1: </a:t>
            </a:r>
          </a:p>
          <a:p>
            <a:r>
              <a:rPr lang="en-US" dirty="0" smtClean="0"/>
              <a:t>A Change </a:t>
            </a:r>
            <a:r>
              <a:rPr lang="en-US" dirty="0"/>
              <a:t>Management </a:t>
            </a:r>
            <a:r>
              <a:rPr lang="en-US" dirty="0" smtClean="0"/>
              <a:t>Prospective</a:t>
            </a:r>
            <a:endParaRPr lang="en-US" dirty="0"/>
          </a:p>
          <a:p>
            <a:endParaRPr lang="en-US" dirty="0"/>
          </a:p>
        </p:txBody>
      </p:sp>
    </p:spTree>
    <p:extLst>
      <p:ext uri="{BB962C8B-B14F-4D97-AF65-F5344CB8AC3E}">
        <p14:creationId xmlns:p14="http://schemas.microsoft.com/office/powerpoint/2010/main" val="2971130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 and the </a:t>
            </a:r>
            <a:r>
              <a:rPr lang="en-US" sz="3600" dirty="0" smtClean="0"/>
              <a:t>Individual</a:t>
            </a:r>
            <a:endParaRPr lang="en-US" sz="3600" dirty="0"/>
          </a:p>
        </p:txBody>
      </p:sp>
      <p:sp>
        <p:nvSpPr>
          <p:cNvPr id="3" name="Content Placeholder 2"/>
          <p:cNvSpPr>
            <a:spLocks noGrp="1"/>
          </p:cNvSpPr>
          <p:nvPr>
            <p:ph idx="1"/>
          </p:nvPr>
        </p:nvSpPr>
        <p:spPr>
          <a:xfrm>
            <a:off x="260683" y="1412415"/>
            <a:ext cx="10972800" cy="4569371"/>
          </a:xfrm>
        </p:spPr>
        <p:txBody>
          <a:bodyPr/>
          <a:lstStyle/>
          <a:p>
            <a:r>
              <a:rPr lang="en-US" dirty="0" smtClean="0"/>
              <a:t>Insights from the fields of psychology and sociology about how individuals or groups experience change can be used to support people through the change process.</a:t>
            </a:r>
          </a:p>
          <a:p>
            <a:r>
              <a:rPr lang="en-US" dirty="0"/>
              <a:t>C</a:t>
            </a:r>
            <a:r>
              <a:rPr lang="en-US" dirty="0" smtClean="0"/>
              <a:t>hange managers understand the human side of change and assure best practices from psychology </a:t>
            </a:r>
            <a:r>
              <a:rPr lang="en-US" dirty="0"/>
              <a:t>and sociology </a:t>
            </a:r>
            <a:r>
              <a:rPr lang="en-US" dirty="0" smtClean="0"/>
              <a:t>are applied effectively to an organizations change initiative.</a:t>
            </a:r>
          </a:p>
          <a:p>
            <a:r>
              <a:rPr lang="en-US" dirty="0" smtClean="0"/>
              <a:t>Process models of individual or group change show change as a function of time.</a:t>
            </a:r>
          </a:p>
          <a:p>
            <a:r>
              <a:rPr lang="en-US" dirty="0" smtClean="0"/>
              <a:t>Each individual will experience change in their own unique way.</a:t>
            </a:r>
          </a:p>
          <a:p>
            <a:r>
              <a:rPr lang="en-US" dirty="0" smtClean="0"/>
              <a:t>The change manager has an education role to help people face change.</a:t>
            </a:r>
          </a:p>
        </p:txBody>
      </p:sp>
      <p:sp>
        <p:nvSpPr>
          <p:cNvPr id="4" name="TextBox 3"/>
          <p:cNvSpPr txBox="1"/>
          <p:nvPr/>
        </p:nvSpPr>
        <p:spPr>
          <a:xfrm>
            <a:off x="352923" y="5645719"/>
            <a:ext cx="6184233" cy="923330"/>
          </a:xfrm>
          <a:prstGeom prst="rect">
            <a:avLst/>
          </a:prstGeom>
          <a:solidFill>
            <a:schemeClr val="bg1">
              <a:lumMod val="60000"/>
              <a:lumOff val="40000"/>
            </a:schemeClr>
          </a:solidFill>
          <a:ln>
            <a:solidFill>
              <a:schemeClr val="tx2">
                <a:lumMod val="75000"/>
              </a:schemeClr>
            </a:solidFill>
          </a:ln>
        </p:spPr>
        <p:txBody>
          <a:bodyPr wrap="square" rtlCol="0">
            <a:spAutoFit/>
          </a:bodyPr>
          <a:lstStyle/>
          <a:p>
            <a:r>
              <a:rPr lang="en-US" i="1" dirty="0" smtClean="0"/>
              <a:t>All changes, even the most longed for, have their melancholy; for what we leave behind us is part of ourselves, we must die to one life before we can enter another</a:t>
            </a:r>
            <a:r>
              <a:rPr lang="en-US" dirty="0" smtClean="0"/>
              <a:t>. – Anatole France</a:t>
            </a:r>
            <a:endParaRPr lang="en-US" dirty="0"/>
          </a:p>
        </p:txBody>
      </p:sp>
      <p:grpSp>
        <p:nvGrpSpPr>
          <p:cNvPr id="12" name="Group 11"/>
          <p:cNvGrpSpPr/>
          <p:nvPr/>
        </p:nvGrpSpPr>
        <p:grpSpPr>
          <a:xfrm>
            <a:off x="1373604" y="4138863"/>
            <a:ext cx="9131969" cy="1179095"/>
            <a:chOff x="1167063" y="4078705"/>
            <a:chExt cx="9131969" cy="1179095"/>
          </a:xfrm>
        </p:grpSpPr>
        <p:sp>
          <p:nvSpPr>
            <p:cNvPr id="5" name="Chevron 4"/>
            <p:cNvSpPr/>
            <p:nvPr/>
          </p:nvSpPr>
          <p:spPr>
            <a:xfrm>
              <a:off x="1395664" y="4491352"/>
              <a:ext cx="1347537" cy="565484"/>
            </a:xfrm>
            <a:prstGeom prst="chevron">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2"/>
                  </a:solidFill>
                </a:rPr>
                <a:t>Shock</a:t>
              </a:r>
              <a:endParaRPr lang="en-US" dirty="0">
                <a:solidFill>
                  <a:schemeClr val="accent2"/>
                </a:solidFill>
              </a:endParaRPr>
            </a:p>
          </p:txBody>
        </p:sp>
        <p:sp>
          <p:nvSpPr>
            <p:cNvPr id="6" name="Chevron 5"/>
            <p:cNvSpPr/>
            <p:nvPr/>
          </p:nvSpPr>
          <p:spPr>
            <a:xfrm>
              <a:off x="2590800" y="4501431"/>
              <a:ext cx="1347537" cy="565484"/>
            </a:xfrm>
            <a:prstGeom prst="chevron">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rPr>
                <a:t>Denial</a:t>
              </a:r>
            </a:p>
          </p:txBody>
        </p:sp>
        <p:sp>
          <p:nvSpPr>
            <p:cNvPr id="7" name="Chevron 6"/>
            <p:cNvSpPr/>
            <p:nvPr/>
          </p:nvSpPr>
          <p:spPr>
            <a:xfrm>
              <a:off x="3761872" y="4501431"/>
              <a:ext cx="1347537" cy="565484"/>
            </a:xfrm>
            <a:prstGeom prst="chevron">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rPr>
                <a:t>Anger</a:t>
              </a:r>
            </a:p>
          </p:txBody>
        </p:sp>
        <p:sp>
          <p:nvSpPr>
            <p:cNvPr id="8" name="Chevron 7"/>
            <p:cNvSpPr/>
            <p:nvPr/>
          </p:nvSpPr>
          <p:spPr>
            <a:xfrm>
              <a:off x="4957008" y="4501431"/>
              <a:ext cx="1744582" cy="565484"/>
            </a:xfrm>
            <a:prstGeom prst="chevron">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rPr>
                <a:t>Bargaining</a:t>
              </a:r>
            </a:p>
          </p:txBody>
        </p:sp>
        <p:sp>
          <p:nvSpPr>
            <p:cNvPr id="9" name="Chevron 8"/>
            <p:cNvSpPr/>
            <p:nvPr/>
          </p:nvSpPr>
          <p:spPr>
            <a:xfrm>
              <a:off x="6537156" y="4501431"/>
              <a:ext cx="1824792" cy="565484"/>
            </a:xfrm>
            <a:prstGeom prst="chevron">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rPr>
                <a:t>Depression</a:t>
              </a:r>
            </a:p>
          </p:txBody>
        </p:sp>
        <p:sp>
          <p:nvSpPr>
            <p:cNvPr id="10" name="Chevron 9"/>
            <p:cNvSpPr/>
            <p:nvPr/>
          </p:nvSpPr>
          <p:spPr>
            <a:xfrm>
              <a:off x="8217565" y="4501431"/>
              <a:ext cx="1828801" cy="565484"/>
            </a:xfrm>
            <a:prstGeom prst="chevron">
              <a:avLst/>
            </a:prstGeom>
            <a:solidFill>
              <a:schemeClr val="tx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accent2"/>
                  </a:solidFill>
                </a:rPr>
                <a:t>Acceptance</a:t>
              </a:r>
            </a:p>
          </p:txBody>
        </p:sp>
        <p:sp>
          <p:nvSpPr>
            <p:cNvPr id="11" name="Rectangle 10"/>
            <p:cNvSpPr/>
            <p:nvPr/>
          </p:nvSpPr>
          <p:spPr>
            <a:xfrm>
              <a:off x="1167063" y="4078705"/>
              <a:ext cx="9131969" cy="1179095"/>
            </a:xfrm>
            <a:prstGeom prst="rect">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accent2"/>
                  </a:solidFill>
                </a:rPr>
                <a:t>Emotional Response </a:t>
              </a:r>
              <a:r>
                <a:rPr lang="en-US" dirty="0">
                  <a:solidFill>
                    <a:schemeClr val="accent2"/>
                  </a:solidFill>
                </a:rPr>
                <a:t>Model (</a:t>
              </a:r>
              <a:r>
                <a:rPr lang="en-US" dirty="0" err="1">
                  <a:solidFill>
                    <a:schemeClr val="accent2"/>
                  </a:solidFill>
                </a:rPr>
                <a:t>Kublar</a:t>
              </a:r>
              <a:r>
                <a:rPr lang="en-US" dirty="0">
                  <a:solidFill>
                    <a:schemeClr val="accent2"/>
                  </a:solidFill>
                </a:rPr>
                <a:t>-Ross 1969) </a:t>
              </a:r>
            </a:p>
          </p:txBody>
        </p:sp>
      </p:grpSp>
    </p:spTree>
    <p:extLst>
      <p:ext uri="{BB962C8B-B14F-4D97-AF65-F5344CB8AC3E}">
        <p14:creationId xmlns:p14="http://schemas.microsoft.com/office/powerpoint/2010/main" val="4027194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 and the </a:t>
            </a:r>
            <a:r>
              <a:rPr lang="en-US" sz="3600" dirty="0" smtClean="0"/>
              <a:t>Individual</a:t>
            </a:r>
            <a:endParaRPr lang="en-US" sz="3600" dirty="0"/>
          </a:p>
        </p:txBody>
      </p:sp>
      <p:sp>
        <p:nvSpPr>
          <p:cNvPr id="3" name="Content Placeholder 2"/>
          <p:cNvSpPr>
            <a:spLocks noGrp="1"/>
          </p:cNvSpPr>
          <p:nvPr>
            <p:ph idx="1"/>
          </p:nvPr>
        </p:nvSpPr>
        <p:spPr>
          <a:xfrm>
            <a:off x="260683" y="1412415"/>
            <a:ext cx="5418222" cy="4569371"/>
          </a:xfrm>
        </p:spPr>
        <p:txBody>
          <a:bodyPr/>
          <a:lstStyle/>
          <a:p>
            <a:r>
              <a:rPr lang="en-US" dirty="0" smtClean="0"/>
              <a:t>In larger corporations, change managers will rely on the Organizational Development or Human Resources organizations to help support a change initiative.</a:t>
            </a:r>
          </a:p>
          <a:p>
            <a:r>
              <a:rPr lang="en-US" dirty="0" smtClean="0"/>
              <a:t>The change manager must ensure that those sponsoring or leading the change initiative understand the people side of change and help to manage it effectively.</a:t>
            </a:r>
          </a:p>
          <a:p>
            <a:r>
              <a:rPr lang="en-US" dirty="0"/>
              <a:t>The change manager must </a:t>
            </a:r>
            <a:r>
              <a:rPr lang="en-US" dirty="0" smtClean="0"/>
              <a:t>also ensure </a:t>
            </a:r>
            <a:r>
              <a:rPr lang="en-US" dirty="0"/>
              <a:t>that </a:t>
            </a:r>
            <a:r>
              <a:rPr lang="en-US" dirty="0" smtClean="0"/>
              <a:t>those charged with designing and implementing the change initiative manage it effectively.</a:t>
            </a:r>
          </a:p>
        </p:txBody>
      </p:sp>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426" y="2287400"/>
            <a:ext cx="6257925" cy="2819400"/>
          </a:xfrm>
          <a:prstGeom prst="rect">
            <a:avLst/>
          </a:prstGeom>
        </p:spPr>
      </p:pic>
    </p:spTree>
    <p:extLst>
      <p:ext uri="{BB962C8B-B14F-4D97-AF65-F5344CB8AC3E}">
        <p14:creationId xmlns:p14="http://schemas.microsoft.com/office/powerpoint/2010/main" val="21968424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 and the </a:t>
            </a:r>
            <a:r>
              <a:rPr lang="en-US" sz="3600" dirty="0" smtClean="0"/>
              <a:t>Individual</a:t>
            </a:r>
            <a:endParaRPr lang="en-US" sz="3600" dirty="0"/>
          </a:p>
        </p:txBody>
      </p:sp>
      <p:sp>
        <p:nvSpPr>
          <p:cNvPr id="3" name="Content Placeholder 2"/>
          <p:cNvSpPr>
            <a:spLocks noGrp="1"/>
          </p:cNvSpPr>
          <p:nvPr>
            <p:ph idx="1"/>
          </p:nvPr>
        </p:nvSpPr>
        <p:spPr>
          <a:xfrm>
            <a:off x="260683" y="1412415"/>
            <a:ext cx="5634791" cy="4569371"/>
          </a:xfrm>
        </p:spPr>
        <p:txBody>
          <a:bodyPr/>
          <a:lstStyle/>
          <a:p>
            <a:r>
              <a:rPr lang="en-US" dirty="0" smtClean="0"/>
              <a:t>One key aspect of individual change is the learning process.</a:t>
            </a:r>
          </a:p>
          <a:p>
            <a:r>
              <a:rPr lang="en-US" dirty="0" smtClean="0"/>
              <a:t>Learning theory helps change managers understand the steps they can take to improve the effectiveness of learning.</a:t>
            </a:r>
          </a:p>
          <a:p>
            <a:r>
              <a:rPr lang="en-US" dirty="0" smtClean="0"/>
              <a:t>They can design plans that factor in the impact on people performance when learning new knowledge, skills, or behaviors.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95474" y="1732486"/>
            <a:ext cx="5701897" cy="3929228"/>
          </a:xfrm>
          <a:prstGeom prst="rect">
            <a:avLst/>
          </a:prstGeom>
        </p:spPr>
      </p:pic>
    </p:spTree>
    <p:extLst>
      <p:ext uri="{BB962C8B-B14F-4D97-AF65-F5344CB8AC3E}">
        <p14:creationId xmlns:p14="http://schemas.microsoft.com/office/powerpoint/2010/main" val="41927011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 and the </a:t>
            </a:r>
            <a:r>
              <a:rPr lang="en-US" sz="3600" dirty="0" smtClean="0"/>
              <a:t>Individual</a:t>
            </a:r>
            <a:endParaRPr lang="en-US" sz="3600" dirty="0"/>
          </a:p>
        </p:txBody>
      </p:sp>
      <p:sp>
        <p:nvSpPr>
          <p:cNvPr id="3" name="Content Placeholder 2"/>
          <p:cNvSpPr>
            <a:spLocks noGrp="1"/>
          </p:cNvSpPr>
          <p:nvPr>
            <p:ph idx="1"/>
          </p:nvPr>
        </p:nvSpPr>
        <p:spPr>
          <a:xfrm>
            <a:off x="260683" y="1412415"/>
            <a:ext cx="6344654" cy="4569371"/>
          </a:xfrm>
        </p:spPr>
        <p:txBody>
          <a:bodyPr/>
          <a:lstStyle/>
          <a:p>
            <a:pPr marL="0" indent="0">
              <a:buNone/>
            </a:pPr>
            <a:r>
              <a:rPr lang="en-US" dirty="0" smtClean="0"/>
              <a:t>When it comes to people, a change manager is expected to have knowledge of:</a:t>
            </a:r>
          </a:p>
          <a:p>
            <a:pPr marL="457200" indent="-457200">
              <a:buFont typeface="+mj-lt"/>
              <a:buAutoNum type="arabicPeriod"/>
            </a:pPr>
            <a:r>
              <a:rPr lang="en-US" dirty="0" smtClean="0"/>
              <a:t>Models for human </a:t>
            </a:r>
            <a:r>
              <a:rPr lang="en-US" dirty="0"/>
              <a:t>m</a:t>
            </a:r>
            <a:r>
              <a:rPr lang="en-US" dirty="0" smtClean="0"/>
              <a:t>otivation.</a:t>
            </a:r>
          </a:p>
          <a:p>
            <a:pPr marL="457200" indent="-457200">
              <a:buFont typeface="+mj-lt"/>
              <a:buAutoNum type="arabicPeriod"/>
            </a:pPr>
            <a:r>
              <a:rPr lang="en-US" dirty="0" smtClean="0"/>
              <a:t>Models for understanding individual differences.</a:t>
            </a:r>
          </a:p>
          <a:p>
            <a:pPr marL="457200" indent="-457200">
              <a:buFont typeface="+mj-lt"/>
              <a:buAutoNum type="arabicPeriod"/>
            </a:pPr>
            <a:r>
              <a:rPr lang="en-US" dirty="0" smtClean="0"/>
              <a:t>Core psychological conditions to engage change.</a:t>
            </a:r>
          </a:p>
          <a:p>
            <a:pPr marL="457200" indent="-457200">
              <a:buFont typeface="+mj-lt"/>
              <a:buAutoNum type="arabicPeriod"/>
            </a:pPr>
            <a:r>
              <a:rPr lang="en-US" dirty="0" smtClean="0"/>
              <a:t>Difference between “planned change” and “human transition”.</a:t>
            </a:r>
          </a:p>
          <a:p>
            <a:pPr marL="457200" indent="-457200">
              <a:buFont typeface="+mj-lt"/>
              <a:buAutoNum type="arabicPeriod"/>
            </a:pPr>
            <a:r>
              <a:rPr lang="en-US" dirty="0" smtClean="0"/>
              <a:t>Transition curves (aka change curve or coping cycle)</a:t>
            </a:r>
          </a:p>
          <a:p>
            <a:pPr marL="457200" indent="-457200">
              <a:buFont typeface="+mj-lt"/>
              <a:buAutoNum type="arabicPeriod"/>
            </a:pPr>
            <a:r>
              <a:rPr lang="en-US" dirty="0" smtClean="0"/>
              <a:t>Typical ways individuals express resistance</a:t>
            </a:r>
          </a:p>
          <a:p>
            <a:pPr marL="457200" indent="-457200">
              <a:buFont typeface="+mj-lt"/>
              <a:buAutoNum type="arabicPeriod"/>
            </a:pPr>
            <a:endParaRPr lang="en-US" dirty="0" smtClean="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8445" y="1412415"/>
            <a:ext cx="3756861" cy="4816296"/>
          </a:xfrm>
          <a:prstGeom prst="rect">
            <a:avLst/>
          </a:prstGeom>
        </p:spPr>
      </p:pic>
    </p:spTree>
    <p:extLst>
      <p:ext uri="{BB962C8B-B14F-4D97-AF65-F5344CB8AC3E}">
        <p14:creationId xmlns:p14="http://schemas.microsoft.com/office/powerpoint/2010/main" val="2506818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 and the </a:t>
            </a:r>
            <a:r>
              <a:rPr lang="en-US" sz="3600" dirty="0" smtClean="0"/>
              <a:t>Individual</a:t>
            </a:r>
            <a:endParaRPr lang="en-US" sz="3600" dirty="0"/>
          </a:p>
        </p:txBody>
      </p:sp>
      <p:sp>
        <p:nvSpPr>
          <p:cNvPr id="3" name="Content Placeholder 2"/>
          <p:cNvSpPr>
            <a:spLocks noGrp="1"/>
          </p:cNvSpPr>
          <p:nvPr>
            <p:ph idx="1"/>
          </p:nvPr>
        </p:nvSpPr>
        <p:spPr>
          <a:xfrm>
            <a:off x="212556" y="1429167"/>
            <a:ext cx="5406191" cy="4569371"/>
          </a:xfrm>
        </p:spPr>
        <p:txBody>
          <a:bodyPr/>
          <a:lstStyle/>
          <a:p>
            <a:r>
              <a:rPr lang="en-US" dirty="0" smtClean="0"/>
              <a:t>The change manager needs a wide range of prospectives on human </a:t>
            </a:r>
            <a:r>
              <a:rPr lang="en-US" dirty="0"/>
              <a:t>m</a:t>
            </a:r>
            <a:r>
              <a:rPr lang="en-US" dirty="0" smtClean="0"/>
              <a:t>otivation.</a:t>
            </a:r>
          </a:p>
          <a:p>
            <a:pPr lvl="1"/>
            <a:r>
              <a:rPr lang="en-US" dirty="0" smtClean="0"/>
              <a:t>The use and limitations of rewards and sanctions as sources of motivation to change.</a:t>
            </a:r>
          </a:p>
          <a:p>
            <a:pPr lvl="1"/>
            <a:r>
              <a:rPr lang="en-US" dirty="0" smtClean="0"/>
              <a:t>The individual drives that shape behavior and their role in helping or hindering change.</a:t>
            </a:r>
          </a:p>
          <a:p>
            <a:pPr lvl="1"/>
            <a:r>
              <a:rPr lang="en-US" dirty="0" smtClean="0"/>
              <a:t>Expectancy theories on motivation.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03758" y="1429167"/>
            <a:ext cx="6027821" cy="4520866"/>
          </a:xfrm>
          <a:prstGeom prst="rect">
            <a:avLst/>
          </a:prstGeom>
        </p:spPr>
      </p:pic>
    </p:spTree>
    <p:extLst>
      <p:ext uri="{BB962C8B-B14F-4D97-AF65-F5344CB8AC3E}">
        <p14:creationId xmlns:p14="http://schemas.microsoft.com/office/powerpoint/2010/main" val="705723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 and the </a:t>
            </a:r>
            <a:r>
              <a:rPr lang="en-US" sz="3600" dirty="0" smtClean="0"/>
              <a:t>Individual</a:t>
            </a:r>
            <a:endParaRPr lang="en-US" sz="3600" dirty="0"/>
          </a:p>
        </p:txBody>
      </p:sp>
      <p:sp>
        <p:nvSpPr>
          <p:cNvPr id="3" name="Content Placeholder 2"/>
          <p:cNvSpPr>
            <a:spLocks noGrp="1"/>
          </p:cNvSpPr>
          <p:nvPr>
            <p:ph idx="1"/>
          </p:nvPr>
        </p:nvSpPr>
        <p:spPr>
          <a:xfrm>
            <a:off x="260683" y="1363006"/>
            <a:ext cx="7102644" cy="4569371"/>
          </a:xfrm>
        </p:spPr>
        <p:txBody>
          <a:bodyPr/>
          <a:lstStyle/>
          <a:p>
            <a:pPr marL="0" indent="0">
              <a:buNone/>
            </a:pPr>
            <a:r>
              <a:rPr lang="en-US" dirty="0" smtClean="0"/>
              <a:t>The change manager needs to understand individuals are not all the same:</a:t>
            </a:r>
          </a:p>
          <a:p>
            <a:r>
              <a:rPr lang="en-US" dirty="0" smtClean="0"/>
              <a:t>They should understand the many models of individual differences</a:t>
            </a:r>
          </a:p>
          <a:p>
            <a:r>
              <a:rPr lang="en-US" dirty="0" smtClean="0"/>
              <a:t>The should use this knowledge to tailor messages to meet needs of different people with different personal styles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499" y="3441032"/>
            <a:ext cx="4555957" cy="3416968"/>
          </a:xfrm>
          <a:prstGeom prst="rect">
            <a:avLst/>
          </a:prstGeom>
        </p:spPr>
      </p:pic>
      <p:sp>
        <p:nvSpPr>
          <p:cNvPr id="5" name="TextBox 4"/>
          <p:cNvSpPr txBox="1"/>
          <p:nvPr/>
        </p:nvSpPr>
        <p:spPr>
          <a:xfrm>
            <a:off x="526536" y="4687851"/>
            <a:ext cx="1506963" cy="923330"/>
          </a:xfrm>
          <a:prstGeom prst="rect">
            <a:avLst/>
          </a:prstGeom>
          <a:noFill/>
        </p:spPr>
        <p:txBody>
          <a:bodyPr wrap="square" rtlCol="0">
            <a:spAutoFit/>
          </a:bodyPr>
          <a:lstStyle/>
          <a:p>
            <a:r>
              <a:rPr lang="en-US" dirty="0" smtClean="0"/>
              <a:t>Myers-Briggs</a:t>
            </a:r>
          </a:p>
          <a:p>
            <a:r>
              <a:rPr lang="en-US" dirty="0" smtClean="0"/>
              <a:t>Personality Assessment</a:t>
            </a:r>
            <a:endParaRPr lang="en-US" dirty="0"/>
          </a:p>
        </p:txBody>
      </p:sp>
      <p:sp>
        <p:nvSpPr>
          <p:cNvPr id="7" name="TextBox 6"/>
          <p:cNvSpPr txBox="1"/>
          <p:nvPr/>
        </p:nvSpPr>
        <p:spPr>
          <a:xfrm>
            <a:off x="8856988" y="1421328"/>
            <a:ext cx="1770421" cy="369332"/>
          </a:xfrm>
          <a:prstGeom prst="rect">
            <a:avLst/>
          </a:prstGeom>
          <a:noFill/>
        </p:spPr>
        <p:txBody>
          <a:bodyPr wrap="none" rtlCol="0">
            <a:spAutoFit/>
          </a:bodyPr>
          <a:lstStyle/>
          <a:p>
            <a:r>
              <a:rPr lang="en-US" dirty="0" err="1" smtClean="0"/>
              <a:t>Birkman</a:t>
            </a:r>
            <a:r>
              <a:rPr lang="en-US" dirty="0" smtClean="0"/>
              <a:t> Method</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0004" y="1756428"/>
            <a:ext cx="3984391" cy="4175949"/>
          </a:xfrm>
          <a:prstGeom prst="rect">
            <a:avLst/>
          </a:prstGeom>
        </p:spPr>
      </p:pic>
    </p:spTree>
    <p:extLst>
      <p:ext uri="{BB962C8B-B14F-4D97-AF65-F5344CB8AC3E}">
        <p14:creationId xmlns:p14="http://schemas.microsoft.com/office/powerpoint/2010/main" val="3085937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 and the </a:t>
            </a:r>
            <a:r>
              <a:rPr lang="en-US" sz="3600" dirty="0" smtClean="0"/>
              <a:t>Individual</a:t>
            </a:r>
            <a:endParaRPr lang="en-US" sz="3600" dirty="0"/>
          </a:p>
        </p:txBody>
      </p:sp>
      <p:sp>
        <p:nvSpPr>
          <p:cNvPr id="3" name="Content Placeholder 2"/>
          <p:cNvSpPr>
            <a:spLocks noGrp="1"/>
          </p:cNvSpPr>
          <p:nvPr>
            <p:ph idx="1"/>
          </p:nvPr>
        </p:nvSpPr>
        <p:spPr>
          <a:xfrm>
            <a:off x="260683" y="1412415"/>
            <a:ext cx="6344654" cy="4569371"/>
          </a:xfrm>
        </p:spPr>
        <p:txBody>
          <a:bodyPr/>
          <a:lstStyle/>
          <a:p>
            <a:r>
              <a:rPr lang="en-US" dirty="0" smtClean="0"/>
              <a:t>In the 1960s, Carl Rogers defined three core conditions that must exist to enable change:</a:t>
            </a:r>
          </a:p>
          <a:p>
            <a:pPr marL="857250" lvl="1" indent="-457200">
              <a:buFont typeface="+mj-lt"/>
              <a:buAutoNum type="arabicPeriod"/>
            </a:pPr>
            <a:r>
              <a:rPr lang="en-US" dirty="0" smtClean="0"/>
              <a:t>Empathy – understanding how the individual feels about the change (as if standing in their shoes).</a:t>
            </a:r>
          </a:p>
          <a:p>
            <a:pPr marL="857250" lvl="1" indent="-457200">
              <a:buFont typeface="+mj-lt"/>
              <a:buAutoNum type="arabicPeriod"/>
            </a:pPr>
            <a:r>
              <a:rPr lang="en-US" dirty="0" smtClean="0"/>
              <a:t>Congruence -  the individual must consider the change manager and the change advice as genuine and real.</a:t>
            </a:r>
          </a:p>
          <a:p>
            <a:pPr marL="857250" lvl="1" indent="-457200">
              <a:buFont typeface="+mj-lt"/>
              <a:buAutoNum type="arabicPeriod"/>
            </a:pPr>
            <a:r>
              <a:rPr lang="en-US" dirty="0" smtClean="0"/>
              <a:t>Unconditional Positive Regard – the individual must feel able to discuss the change without fear of persecution or repercussions.</a:t>
            </a:r>
          </a:p>
          <a:p>
            <a:pPr marL="457200" indent="-457200"/>
            <a:r>
              <a:rPr lang="en-US" dirty="0" smtClean="0"/>
              <a:t>The change manager understands these core conditions must exist to enable change.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9263" y="1680661"/>
            <a:ext cx="3919788" cy="3975785"/>
          </a:xfrm>
          <a:prstGeom prst="rect">
            <a:avLst/>
          </a:prstGeom>
        </p:spPr>
      </p:pic>
    </p:spTree>
    <p:extLst>
      <p:ext uri="{BB962C8B-B14F-4D97-AF65-F5344CB8AC3E}">
        <p14:creationId xmlns:p14="http://schemas.microsoft.com/office/powerpoint/2010/main" val="14289133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 and the </a:t>
            </a:r>
            <a:r>
              <a:rPr lang="en-US" sz="3600" dirty="0" smtClean="0"/>
              <a:t>Individual</a:t>
            </a:r>
            <a:endParaRPr lang="en-US" sz="3600" dirty="0"/>
          </a:p>
        </p:txBody>
      </p:sp>
      <p:sp>
        <p:nvSpPr>
          <p:cNvPr id="3" name="Content Placeholder 2"/>
          <p:cNvSpPr>
            <a:spLocks noGrp="1"/>
          </p:cNvSpPr>
          <p:nvPr>
            <p:ph idx="1"/>
          </p:nvPr>
        </p:nvSpPr>
        <p:spPr>
          <a:xfrm>
            <a:off x="260683" y="1412415"/>
            <a:ext cx="5057275" cy="4569371"/>
          </a:xfrm>
        </p:spPr>
        <p:txBody>
          <a:bodyPr/>
          <a:lstStyle/>
          <a:p>
            <a:r>
              <a:rPr lang="en-US" dirty="0" smtClean="0"/>
              <a:t>The difference between “planned change” and “human transition” (William Bridges 2009)</a:t>
            </a:r>
          </a:p>
          <a:p>
            <a:pPr lvl="1"/>
            <a:r>
              <a:rPr lang="en-US" dirty="0" smtClean="0"/>
              <a:t>Change is situational</a:t>
            </a:r>
          </a:p>
          <a:p>
            <a:pPr lvl="1"/>
            <a:r>
              <a:rPr lang="en-US" dirty="0" smtClean="0"/>
              <a:t>Transition is psychological</a:t>
            </a:r>
            <a:endParaRPr lang="en-US" dirty="0"/>
          </a:p>
          <a:p>
            <a:r>
              <a:rPr lang="en-US" dirty="0" smtClean="0"/>
              <a:t>The change manager is able to describe appropriate leadership for people at different stages of the change process.</a:t>
            </a:r>
          </a:p>
        </p:txBody>
      </p:sp>
      <p:pic>
        <p:nvPicPr>
          <p:cNvPr id="4" name="Picture 3"/>
          <p:cNvPicPr>
            <a:picLocks noChangeAspect="1"/>
          </p:cNvPicPr>
          <p:nvPr/>
        </p:nvPicPr>
        <p:blipFill>
          <a:blip r:embed="rId2"/>
          <a:stretch>
            <a:fillRect/>
          </a:stretch>
        </p:blipFill>
        <p:spPr>
          <a:xfrm>
            <a:off x="5495925" y="2049275"/>
            <a:ext cx="6696075" cy="3295650"/>
          </a:xfrm>
          <a:prstGeom prst="rect">
            <a:avLst/>
          </a:prstGeom>
        </p:spPr>
      </p:pic>
    </p:spTree>
    <p:extLst>
      <p:ext uri="{BB962C8B-B14F-4D97-AF65-F5344CB8AC3E}">
        <p14:creationId xmlns:p14="http://schemas.microsoft.com/office/powerpoint/2010/main" val="2996772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 and the </a:t>
            </a:r>
            <a:r>
              <a:rPr lang="en-US" sz="3600" dirty="0" smtClean="0"/>
              <a:t>Individual</a:t>
            </a:r>
            <a:endParaRPr lang="en-US" sz="3600" dirty="0"/>
          </a:p>
        </p:txBody>
      </p:sp>
      <p:sp>
        <p:nvSpPr>
          <p:cNvPr id="3" name="Content Placeholder 2"/>
          <p:cNvSpPr>
            <a:spLocks noGrp="1"/>
          </p:cNvSpPr>
          <p:nvPr>
            <p:ph idx="1"/>
          </p:nvPr>
        </p:nvSpPr>
        <p:spPr>
          <a:xfrm>
            <a:off x="260683" y="1419886"/>
            <a:ext cx="4912895" cy="4569371"/>
          </a:xfrm>
        </p:spPr>
        <p:txBody>
          <a:bodyPr/>
          <a:lstStyle/>
          <a:p>
            <a:pPr marL="0" indent="0">
              <a:buNone/>
            </a:pPr>
            <a:r>
              <a:rPr lang="en-US" dirty="0" smtClean="0"/>
              <a:t>The change manager understands:</a:t>
            </a:r>
          </a:p>
          <a:p>
            <a:r>
              <a:rPr lang="en-US" dirty="0" smtClean="0"/>
              <a:t>The “transition curve” change curve, coping cycle.</a:t>
            </a:r>
          </a:p>
          <a:p>
            <a:r>
              <a:rPr lang="en-US" dirty="0" smtClean="0"/>
              <a:t>Behavior patterns for stages.</a:t>
            </a:r>
          </a:p>
          <a:p>
            <a:r>
              <a:rPr lang="en-US" dirty="0" smtClean="0"/>
              <a:t>Appropriate and inappropriate responses from managers.</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96854" y="1830585"/>
            <a:ext cx="7244541" cy="349940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728" y="4282089"/>
            <a:ext cx="4465125" cy="2277214"/>
          </a:xfrm>
          <a:prstGeom prst="rect">
            <a:avLst/>
          </a:prstGeom>
        </p:spPr>
      </p:pic>
      <p:sp>
        <p:nvSpPr>
          <p:cNvPr id="8" name="TextBox 7"/>
          <p:cNvSpPr txBox="1"/>
          <p:nvPr/>
        </p:nvSpPr>
        <p:spPr>
          <a:xfrm>
            <a:off x="1471463" y="3912757"/>
            <a:ext cx="2385653" cy="369332"/>
          </a:xfrm>
          <a:prstGeom prst="rect">
            <a:avLst/>
          </a:prstGeom>
          <a:noFill/>
        </p:spPr>
        <p:txBody>
          <a:bodyPr wrap="none" rtlCol="0">
            <a:spAutoFit/>
          </a:bodyPr>
          <a:lstStyle/>
          <a:p>
            <a:r>
              <a:rPr lang="en-US" b="1" dirty="0"/>
              <a:t>Kubler-Ross Grief Cycle</a:t>
            </a:r>
          </a:p>
        </p:txBody>
      </p:sp>
      <p:sp>
        <p:nvSpPr>
          <p:cNvPr id="9" name="TextBox 8"/>
          <p:cNvSpPr txBox="1"/>
          <p:nvPr/>
        </p:nvSpPr>
        <p:spPr>
          <a:xfrm>
            <a:off x="5922548" y="1830585"/>
            <a:ext cx="5193153" cy="369332"/>
          </a:xfrm>
          <a:prstGeom prst="rect">
            <a:avLst/>
          </a:prstGeom>
          <a:noFill/>
        </p:spPr>
        <p:txBody>
          <a:bodyPr wrap="none" rtlCol="0">
            <a:spAutoFit/>
          </a:bodyPr>
          <a:lstStyle/>
          <a:p>
            <a:r>
              <a:rPr lang="en-US" b="1" dirty="0"/>
              <a:t>Phases and features of the Transition </a:t>
            </a:r>
            <a:r>
              <a:rPr lang="en-US" b="1" dirty="0" smtClean="0"/>
              <a:t>Cycle (Hopson)</a:t>
            </a:r>
            <a:endParaRPr lang="en-US" b="1" dirty="0"/>
          </a:p>
        </p:txBody>
      </p:sp>
    </p:spTree>
    <p:extLst>
      <p:ext uri="{BB962C8B-B14F-4D97-AF65-F5344CB8AC3E}">
        <p14:creationId xmlns:p14="http://schemas.microsoft.com/office/powerpoint/2010/main" val="6242358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 and the </a:t>
            </a:r>
            <a:r>
              <a:rPr lang="en-US" sz="3600" dirty="0" smtClean="0"/>
              <a:t>Individual</a:t>
            </a:r>
            <a:endParaRPr lang="en-US" sz="3600" dirty="0"/>
          </a:p>
        </p:txBody>
      </p:sp>
      <p:sp>
        <p:nvSpPr>
          <p:cNvPr id="3" name="Content Placeholder 2"/>
          <p:cNvSpPr>
            <a:spLocks noGrp="1"/>
          </p:cNvSpPr>
          <p:nvPr>
            <p:ph idx="1"/>
          </p:nvPr>
        </p:nvSpPr>
        <p:spPr>
          <a:xfrm>
            <a:off x="260683" y="1412415"/>
            <a:ext cx="6344654" cy="4569371"/>
          </a:xfrm>
        </p:spPr>
        <p:txBody>
          <a:bodyPr>
            <a:normAutofit/>
          </a:bodyPr>
          <a:lstStyle/>
          <a:p>
            <a:pPr marL="0" indent="0">
              <a:buNone/>
            </a:pPr>
            <a:r>
              <a:rPr lang="en-US" dirty="0" smtClean="0"/>
              <a:t>Typical ways individuals express resistance:</a:t>
            </a:r>
          </a:p>
          <a:p>
            <a:r>
              <a:rPr lang="en-US" dirty="0" smtClean="0"/>
              <a:t>Ignoring </a:t>
            </a:r>
          </a:p>
          <a:p>
            <a:r>
              <a:rPr lang="en-US" dirty="0" smtClean="0"/>
              <a:t>Acknowledge but not take action</a:t>
            </a:r>
          </a:p>
          <a:p>
            <a:r>
              <a:rPr lang="en-US" dirty="0" smtClean="0"/>
              <a:t>Acknowledge only when being watched, otherwise revert to old ways</a:t>
            </a:r>
          </a:p>
          <a:p>
            <a:r>
              <a:rPr lang="en-US" dirty="0" smtClean="0"/>
              <a:t>Vocally dissent</a:t>
            </a:r>
          </a:p>
          <a:p>
            <a:r>
              <a:rPr lang="en-US" dirty="0" smtClean="0"/>
              <a:t>Defending the old way</a:t>
            </a:r>
          </a:p>
          <a:p>
            <a:r>
              <a:rPr lang="en-US" dirty="0" smtClean="0"/>
              <a:t>Become stressed and hide</a:t>
            </a:r>
          </a:p>
          <a:p>
            <a:r>
              <a:rPr lang="en-US" dirty="0" smtClean="0"/>
              <a:t>Organize a rebellion – passive or aggressive</a:t>
            </a:r>
          </a:p>
          <a:p>
            <a:pPr marL="0" indent="0">
              <a:spcBef>
                <a:spcPts val="1200"/>
              </a:spcBef>
              <a:buNone/>
            </a:pPr>
            <a:r>
              <a:rPr lang="en-US" dirty="0" smtClean="0"/>
              <a:t>The change manager needs to know how to:</a:t>
            </a:r>
          </a:p>
          <a:p>
            <a:r>
              <a:rPr lang="en-US" dirty="0" smtClean="0"/>
              <a:t>Mitigate </a:t>
            </a:r>
            <a:r>
              <a:rPr lang="en-US" dirty="0"/>
              <a:t>risk of </a:t>
            </a:r>
            <a:r>
              <a:rPr lang="en-US" dirty="0" smtClean="0"/>
              <a:t>resistance through planning</a:t>
            </a:r>
            <a:endParaRPr lang="en-US" dirty="0"/>
          </a:p>
          <a:p>
            <a:r>
              <a:rPr lang="en-US" dirty="0" smtClean="0"/>
              <a:t>Quell resistance if it occurs</a:t>
            </a:r>
          </a:p>
          <a:p>
            <a:pPr marL="0" indent="0">
              <a:buNone/>
            </a:pPr>
            <a:endParaRPr lang="en-US"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1589" y="1412415"/>
            <a:ext cx="4337887" cy="4819874"/>
          </a:xfrm>
          <a:prstGeom prst="rect">
            <a:avLst/>
          </a:prstGeom>
        </p:spPr>
      </p:pic>
    </p:spTree>
    <p:extLst>
      <p:ext uri="{BB962C8B-B14F-4D97-AF65-F5344CB8AC3E}">
        <p14:creationId xmlns:p14="http://schemas.microsoft.com/office/powerpoint/2010/main" val="10247032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Exploring the CMBOK – Chapter 1</a:t>
            </a:r>
            <a:endParaRPr lang="en-US" dirty="0"/>
          </a:p>
        </p:txBody>
      </p:sp>
      <p:sp>
        <p:nvSpPr>
          <p:cNvPr id="3" name="Content Placeholder 2"/>
          <p:cNvSpPr>
            <a:spLocks noGrp="1"/>
          </p:cNvSpPr>
          <p:nvPr>
            <p:ph idx="1"/>
          </p:nvPr>
        </p:nvSpPr>
        <p:spPr>
          <a:xfrm>
            <a:off x="260685" y="1496636"/>
            <a:ext cx="7090610" cy="4569371"/>
          </a:xfrm>
        </p:spPr>
        <p:txBody>
          <a:bodyPr>
            <a:normAutofit fontScale="92500"/>
          </a:bodyPr>
          <a:lstStyle/>
          <a:p>
            <a:r>
              <a:rPr lang="en-US" sz="2400" dirty="0" smtClean="0"/>
              <a:t>This presentation provides an overview of Chapter 1 of the CMBOK: “</a:t>
            </a:r>
            <a:r>
              <a:rPr lang="en-US" sz="2400" dirty="0"/>
              <a:t>A Change Management Prospective</a:t>
            </a:r>
            <a:r>
              <a:rPr lang="en-US" sz="2400" dirty="0" smtClean="0"/>
              <a:t>”.</a:t>
            </a:r>
          </a:p>
          <a:p>
            <a:r>
              <a:rPr lang="en-US" sz="2400" dirty="0" smtClean="0"/>
              <a:t>It is the first in a series of presentations that will eventually cover all 13 chapters.</a:t>
            </a:r>
          </a:p>
          <a:p>
            <a:r>
              <a:rPr lang="en-US" sz="2400" dirty="0" smtClean="0"/>
              <a:t>It does contain additional information to reinforce what the CMBOK is stating.</a:t>
            </a:r>
          </a:p>
          <a:p>
            <a:r>
              <a:rPr lang="en-US" sz="2400" dirty="0" smtClean="0"/>
              <a:t>It is not intended to cover everything you need to pass a certification test – but it will get you started.</a:t>
            </a:r>
          </a:p>
          <a:p>
            <a:r>
              <a:rPr lang="en-US" sz="2400" dirty="0" smtClean="0"/>
              <a:t>Yes, these slides are a bit verbose – this is to facilitate later self-study and help those where English is not their first language.</a:t>
            </a:r>
            <a:endParaRPr lang="en-US" sz="2400" dirty="0"/>
          </a:p>
        </p:txBody>
      </p:sp>
      <p:grpSp>
        <p:nvGrpSpPr>
          <p:cNvPr id="6" name="Group 5"/>
          <p:cNvGrpSpPr/>
          <p:nvPr/>
        </p:nvGrpSpPr>
        <p:grpSpPr>
          <a:xfrm>
            <a:off x="7783285" y="1496635"/>
            <a:ext cx="3929743" cy="4569371"/>
            <a:chOff x="7032171" y="92484"/>
            <a:chExt cx="4986229" cy="6648305"/>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2171" y="92484"/>
              <a:ext cx="4986229" cy="6648305"/>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223" y="1807792"/>
              <a:ext cx="2191444" cy="3175037"/>
            </a:xfrm>
            <a:prstGeom prst="rect">
              <a:avLst/>
            </a:prstGeom>
          </p:spPr>
        </p:pic>
      </p:grpSp>
    </p:spTree>
    <p:extLst>
      <p:ext uri="{BB962C8B-B14F-4D97-AF65-F5344CB8AC3E}">
        <p14:creationId xmlns:p14="http://schemas.microsoft.com/office/powerpoint/2010/main" val="4064170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 and the </a:t>
            </a:r>
            <a:r>
              <a:rPr lang="en-US" sz="3600" dirty="0" smtClean="0"/>
              <a:t>Organization</a:t>
            </a:r>
            <a:endParaRPr lang="en-US" sz="3600" dirty="0"/>
          </a:p>
        </p:txBody>
      </p:sp>
      <p:sp>
        <p:nvSpPr>
          <p:cNvPr id="3" name="Content Placeholder 2"/>
          <p:cNvSpPr>
            <a:spLocks noGrp="1"/>
          </p:cNvSpPr>
          <p:nvPr>
            <p:ph idx="1"/>
          </p:nvPr>
        </p:nvSpPr>
        <p:spPr>
          <a:xfrm>
            <a:off x="352923" y="1538013"/>
            <a:ext cx="10972800" cy="4569371"/>
          </a:xfrm>
        </p:spPr>
        <p:txBody>
          <a:bodyPr>
            <a:normAutofit/>
          </a:bodyPr>
          <a:lstStyle/>
          <a:p>
            <a:r>
              <a:rPr lang="en-US" dirty="0" smtClean="0"/>
              <a:t>Change managers need to understand how organizational change works – and why it often does not work</a:t>
            </a:r>
          </a:p>
          <a:p>
            <a:r>
              <a:rPr lang="en-US" dirty="0" smtClean="0"/>
              <a:t>Effective change manages distinguish the scope and scale of change and calibrate the change approach accordingly</a:t>
            </a:r>
          </a:p>
          <a:p>
            <a:r>
              <a:rPr lang="en-US" dirty="0" smtClean="0"/>
              <a:t>The understand the many models for change to insure:</a:t>
            </a:r>
          </a:p>
          <a:p>
            <a:pPr lvl="1"/>
            <a:r>
              <a:rPr lang="en-US" dirty="0" smtClean="0"/>
              <a:t>Right actions are planned</a:t>
            </a:r>
          </a:p>
          <a:p>
            <a:pPr lvl="1"/>
            <a:r>
              <a:rPr lang="en-US" dirty="0" smtClean="0"/>
              <a:t>Right people are involved</a:t>
            </a:r>
          </a:p>
          <a:p>
            <a:r>
              <a:rPr lang="en-US" dirty="0" smtClean="0"/>
              <a:t>They understand the corporate structure and culture, and its current adaptability to change</a:t>
            </a:r>
          </a:p>
          <a:p>
            <a:endParaRPr lang="en-US" dirty="0"/>
          </a:p>
        </p:txBody>
      </p:sp>
      <p:sp>
        <p:nvSpPr>
          <p:cNvPr id="4" name="TextBox 3"/>
          <p:cNvSpPr txBox="1"/>
          <p:nvPr/>
        </p:nvSpPr>
        <p:spPr>
          <a:xfrm>
            <a:off x="352923" y="5645719"/>
            <a:ext cx="6184233" cy="923330"/>
          </a:xfrm>
          <a:prstGeom prst="rect">
            <a:avLst/>
          </a:prstGeom>
          <a:solidFill>
            <a:schemeClr val="bg1">
              <a:lumMod val="60000"/>
              <a:lumOff val="40000"/>
            </a:schemeClr>
          </a:solidFill>
          <a:ln>
            <a:solidFill>
              <a:schemeClr val="tx2">
                <a:lumMod val="75000"/>
              </a:schemeClr>
            </a:solidFill>
          </a:ln>
        </p:spPr>
        <p:txBody>
          <a:bodyPr wrap="square" rtlCol="0">
            <a:spAutoFit/>
          </a:bodyPr>
          <a:lstStyle/>
          <a:p>
            <a:r>
              <a:rPr lang="en-US" i="1" dirty="0" smtClean="0"/>
              <a:t>No great improvements in the lot of mankind are possible, until a great change takes place in the fundamental constitution of their modes of thought</a:t>
            </a:r>
            <a:r>
              <a:rPr lang="en-US" dirty="0" smtClean="0"/>
              <a:t> – John Stuart Mill</a:t>
            </a:r>
            <a:endParaRPr lang="en-US" dirty="0"/>
          </a:p>
        </p:txBody>
      </p:sp>
    </p:spTree>
    <p:extLst>
      <p:ext uri="{BB962C8B-B14F-4D97-AF65-F5344CB8AC3E}">
        <p14:creationId xmlns:p14="http://schemas.microsoft.com/office/powerpoint/2010/main" val="2392922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 and the </a:t>
            </a:r>
            <a:r>
              <a:rPr lang="en-US" sz="3600" dirty="0" smtClean="0"/>
              <a:t>Organization</a:t>
            </a:r>
            <a:endParaRPr lang="en-US" sz="3600" dirty="0"/>
          </a:p>
        </p:txBody>
      </p:sp>
      <p:sp>
        <p:nvSpPr>
          <p:cNvPr id="3" name="Content Placeholder 2"/>
          <p:cNvSpPr>
            <a:spLocks noGrp="1"/>
          </p:cNvSpPr>
          <p:nvPr>
            <p:ph idx="1"/>
          </p:nvPr>
        </p:nvSpPr>
        <p:spPr>
          <a:xfrm>
            <a:off x="370115" y="1535022"/>
            <a:ext cx="4963886" cy="4569371"/>
          </a:xfrm>
        </p:spPr>
        <p:txBody>
          <a:bodyPr/>
          <a:lstStyle/>
          <a:p>
            <a:pPr marL="0" indent="0">
              <a:buNone/>
            </a:pPr>
            <a:r>
              <a:rPr lang="en-US" dirty="0" smtClean="0"/>
              <a:t>The change manager should know:</a:t>
            </a:r>
          </a:p>
          <a:p>
            <a:r>
              <a:rPr lang="en-US" dirty="0"/>
              <a:t>C</a:t>
            </a:r>
            <a:r>
              <a:rPr lang="en-US" dirty="0" smtClean="0"/>
              <a:t>hange initiatives vary and require different approaches</a:t>
            </a:r>
          </a:p>
          <a:p>
            <a:r>
              <a:rPr lang="en-US" dirty="0" smtClean="0"/>
              <a:t>Local and narrowly-defined changes need change management as do corporate transformations</a:t>
            </a:r>
          </a:p>
          <a:p>
            <a:r>
              <a:rPr lang="en-US" dirty="0" smtClean="0"/>
              <a:t>The strategy for a change and effort applied must be tailored to the circumstances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51434"/>
            <a:ext cx="5715000" cy="3000375"/>
          </a:xfrm>
          <a:prstGeom prst="rect">
            <a:avLst/>
          </a:prstGeom>
        </p:spPr>
      </p:pic>
      <p:sp>
        <p:nvSpPr>
          <p:cNvPr id="5" name="TextBox 4"/>
          <p:cNvSpPr txBox="1"/>
          <p:nvPr/>
        </p:nvSpPr>
        <p:spPr>
          <a:xfrm>
            <a:off x="6959396" y="4931229"/>
            <a:ext cx="3988208" cy="369332"/>
          </a:xfrm>
          <a:prstGeom prst="rect">
            <a:avLst/>
          </a:prstGeom>
          <a:noFill/>
        </p:spPr>
        <p:txBody>
          <a:bodyPr wrap="none" rtlCol="0">
            <a:spAutoFit/>
          </a:bodyPr>
          <a:lstStyle/>
          <a:p>
            <a:r>
              <a:rPr lang="en-US" dirty="0" smtClean="0"/>
              <a:t>Bigger changes often need bigger efforts</a:t>
            </a:r>
            <a:endParaRPr lang="en-US" dirty="0"/>
          </a:p>
        </p:txBody>
      </p:sp>
    </p:spTree>
    <p:extLst>
      <p:ext uri="{BB962C8B-B14F-4D97-AF65-F5344CB8AC3E}">
        <p14:creationId xmlns:p14="http://schemas.microsoft.com/office/powerpoint/2010/main" val="24717303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 and the </a:t>
            </a:r>
            <a:r>
              <a:rPr lang="en-US" sz="3600" dirty="0" smtClean="0"/>
              <a:t>Organization</a:t>
            </a:r>
            <a:endParaRPr lang="en-US" sz="3600" dirty="0"/>
          </a:p>
        </p:txBody>
      </p:sp>
      <p:sp>
        <p:nvSpPr>
          <p:cNvPr id="3" name="Content Placeholder 2"/>
          <p:cNvSpPr>
            <a:spLocks noGrp="1"/>
          </p:cNvSpPr>
          <p:nvPr>
            <p:ph idx="1"/>
          </p:nvPr>
        </p:nvSpPr>
        <p:spPr>
          <a:xfrm>
            <a:off x="359230" y="1513251"/>
            <a:ext cx="4887684" cy="4569371"/>
          </a:xfrm>
        </p:spPr>
        <p:txBody>
          <a:bodyPr/>
          <a:lstStyle/>
          <a:p>
            <a:r>
              <a:rPr lang="en-US" dirty="0" smtClean="0"/>
              <a:t>Leaders hold different beliefs about organization based on engineering, sociological, ecological, or other metaphors</a:t>
            </a:r>
          </a:p>
          <a:p>
            <a:r>
              <a:rPr lang="en-US" dirty="0" smtClean="0"/>
              <a:t>Change Managers understand these leader beliefs and use them to inform thinking about a variety of change processes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4885" y="1358647"/>
            <a:ext cx="6472083" cy="4878578"/>
          </a:xfrm>
          <a:prstGeom prst="rect">
            <a:avLst/>
          </a:prstGeom>
        </p:spPr>
      </p:pic>
    </p:spTree>
    <p:extLst>
      <p:ext uri="{BB962C8B-B14F-4D97-AF65-F5344CB8AC3E}">
        <p14:creationId xmlns:p14="http://schemas.microsoft.com/office/powerpoint/2010/main" val="40520238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 and the </a:t>
            </a:r>
            <a:r>
              <a:rPr lang="en-US" sz="3600" dirty="0" smtClean="0"/>
              <a:t>Organization</a:t>
            </a:r>
            <a:endParaRPr lang="en-US" sz="3600" dirty="0"/>
          </a:p>
        </p:txBody>
      </p:sp>
      <p:sp>
        <p:nvSpPr>
          <p:cNvPr id="3" name="Content Placeholder 2"/>
          <p:cNvSpPr>
            <a:spLocks noGrp="1"/>
          </p:cNvSpPr>
          <p:nvPr>
            <p:ph idx="1"/>
          </p:nvPr>
        </p:nvSpPr>
        <p:spPr>
          <a:xfrm>
            <a:off x="402771" y="1469707"/>
            <a:ext cx="4430485" cy="4569371"/>
          </a:xfrm>
        </p:spPr>
        <p:txBody>
          <a:bodyPr/>
          <a:lstStyle/>
          <a:p>
            <a:r>
              <a:rPr lang="en-US" dirty="0" smtClean="0"/>
              <a:t>Change Managers must understand organizational culture and its ability to support or inhibit the change process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5644" y="1253068"/>
            <a:ext cx="6746356" cy="4873096"/>
          </a:xfrm>
          <a:prstGeom prst="rect">
            <a:avLst/>
          </a:prstGeom>
        </p:spPr>
      </p:pic>
    </p:spTree>
    <p:extLst>
      <p:ext uri="{BB962C8B-B14F-4D97-AF65-F5344CB8AC3E}">
        <p14:creationId xmlns:p14="http://schemas.microsoft.com/office/powerpoint/2010/main" val="856186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 and the </a:t>
            </a:r>
            <a:r>
              <a:rPr lang="en-US" sz="3600" dirty="0" smtClean="0"/>
              <a:t>Organization</a:t>
            </a:r>
            <a:endParaRPr lang="en-US" sz="3600" dirty="0"/>
          </a:p>
        </p:txBody>
      </p:sp>
      <p:sp>
        <p:nvSpPr>
          <p:cNvPr id="3" name="Content Placeholder 2"/>
          <p:cNvSpPr>
            <a:spLocks noGrp="1"/>
          </p:cNvSpPr>
          <p:nvPr>
            <p:ph idx="1"/>
          </p:nvPr>
        </p:nvSpPr>
        <p:spPr>
          <a:xfrm>
            <a:off x="315685" y="1556792"/>
            <a:ext cx="4942115" cy="4569371"/>
          </a:xfrm>
        </p:spPr>
        <p:txBody>
          <a:bodyPr/>
          <a:lstStyle/>
          <a:p>
            <a:r>
              <a:rPr lang="en-US" dirty="0" smtClean="0"/>
              <a:t>Lewin’s “unfreeze-change-refreeze” model can be applied to a change process and the actions that managers, leaders, and change agents need to take to facilitate effective change. </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9205" y="1808462"/>
            <a:ext cx="6309360" cy="4066032"/>
          </a:xfrm>
          <a:prstGeom prst="rect">
            <a:avLst/>
          </a:prstGeom>
        </p:spPr>
      </p:pic>
    </p:spTree>
    <p:extLst>
      <p:ext uri="{BB962C8B-B14F-4D97-AF65-F5344CB8AC3E}">
        <p14:creationId xmlns:p14="http://schemas.microsoft.com/office/powerpoint/2010/main" val="42591357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 and the </a:t>
            </a:r>
            <a:r>
              <a:rPr lang="en-US" sz="3600" dirty="0" smtClean="0"/>
              <a:t>Organization</a:t>
            </a:r>
            <a:endParaRPr lang="en-US" sz="3600" dirty="0"/>
          </a:p>
        </p:txBody>
      </p:sp>
      <p:sp>
        <p:nvSpPr>
          <p:cNvPr id="3" name="Content Placeholder 2"/>
          <p:cNvSpPr>
            <a:spLocks noGrp="1"/>
          </p:cNvSpPr>
          <p:nvPr>
            <p:ph idx="1"/>
          </p:nvPr>
        </p:nvSpPr>
        <p:spPr>
          <a:xfrm>
            <a:off x="206827" y="1419905"/>
            <a:ext cx="6355962" cy="4569371"/>
          </a:xfrm>
        </p:spPr>
        <p:txBody>
          <a:bodyPr/>
          <a:lstStyle/>
          <a:p>
            <a:r>
              <a:rPr lang="en-US" dirty="0" smtClean="0"/>
              <a:t>Change manager must know how to write prescriptions </a:t>
            </a:r>
            <a:r>
              <a:rPr lang="en-US" dirty="0"/>
              <a:t>for </a:t>
            </a:r>
            <a:r>
              <a:rPr lang="en-US" dirty="0" smtClean="0"/>
              <a:t>organizational change (i.e. “n-step” models) that include key people and roles, and the business to be concluded at each stage of the change process.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789" y="1419906"/>
            <a:ext cx="5271343" cy="395763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056" y="3042128"/>
            <a:ext cx="4887687" cy="3669596"/>
          </a:xfrm>
          <a:prstGeom prst="rect">
            <a:avLst/>
          </a:prstGeom>
        </p:spPr>
      </p:pic>
    </p:spTree>
    <p:extLst>
      <p:ext uri="{BB962C8B-B14F-4D97-AF65-F5344CB8AC3E}">
        <p14:creationId xmlns:p14="http://schemas.microsoft.com/office/powerpoint/2010/main" val="918725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 and the </a:t>
            </a:r>
            <a:r>
              <a:rPr lang="en-US" sz="3600" dirty="0" smtClean="0"/>
              <a:t>Organization</a:t>
            </a:r>
            <a:endParaRPr lang="en-US" sz="3600" dirty="0"/>
          </a:p>
        </p:txBody>
      </p:sp>
      <p:sp>
        <p:nvSpPr>
          <p:cNvPr id="3" name="Content Placeholder 2"/>
          <p:cNvSpPr>
            <a:spLocks noGrp="1"/>
          </p:cNvSpPr>
          <p:nvPr>
            <p:ph idx="1"/>
          </p:nvPr>
        </p:nvSpPr>
        <p:spPr>
          <a:xfrm>
            <a:off x="337458" y="1502365"/>
            <a:ext cx="4865914" cy="4569371"/>
          </a:xfrm>
        </p:spPr>
        <p:txBody>
          <a:bodyPr/>
          <a:lstStyle/>
          <a:p>
            <a:r>
              <a:rPr lang="en-US" dirty="0" smtClean="0"/>
              <a:t>The change manager must know how application of “system thinking” can help develop and embed sustainable change.</a:t>
            </a:r>
          </a:p>
          <a:p>
            <a:r>
              <a:rPr lang="en-US" dirty="0" smtClean="0"/>
              <a:t>This includes the understanding of feedback systems and the concept of “learning organization”.</a:t>
            </a:r>
          </a:p>
          <a:p>
            <a:endParaRPr lang="en-US" dirty="0"/>
          </a:p>
        </p:txBody>
      </p:sp>
      <p:pic>
        <p:nvPicPr>
          <p:cNvPr id="4" name="Picture 3"/>
          <p:cNvPicPr>
            <a:picLocks noChangeAspect="1"/>
          </p:cNvPicPr>
          <p:nvPr/>
        </p:nvPicPr>
        <p:blipFill>
          <a:blip r:embed="rId2"/>
          <a:stretch>
            <a:fillRect/>
          </a:stretch>
        </p:blipFill>
        <p:spPr>
          <a:xfrm>
            <a:off x="609600" y="4660506"/>
            <a:ext cx="5671458" cy="1519523"/>
          </a:xfrm>
          <a:prstGeom prst="rect">
            <a:avLst/>
          </a:prstGeom>
        </p:spPr>
      </p:pic>
      <p:pic>
        <p:nvPicPr>
          <p:cNvPr id="5" name="Picture 4"/>
          <p:cNvPicPr>
            <a:picLocks noChangeAspect="1"/>
          </p:cNvPicPr>
          <p:nvPr/>
        </p:nvPicPr>
        <p:blipFill>
          <a:blip r:embed="rId3"/>
          <a:stretch>
            <a:fillRect/>
          </a:stretch>
        </p:blipFill>
        <p:spPr>
          <a:xfrm>
            <a:off x="5355771" y="1395412"/>
            <a:ext cx="6496263" cy="3015797"/>
          </a:xfrm>
          <a:prstGeom prst="rect">
            <a:avLst/>
          </a:prstGeom>
        </p:spPr>
      </p:pic>
    </p:spTree>
    <p:extLst>
      <p:ext uri="{BB962C8B-B14F-4D97-AF65-F5344CB8AC3E}">
        <p14:creationId xmlns:p14="http://schemas.microsoft.com/office/powerpoint/2010/main" val="35211162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Change and the </a:t>
            </a:r>
            <a:r>
              <a:rPr lang="en-US" sz="3600" dirty="0" smtClean="0"/>
              <a:t>Organization</a:t>
            </a:r>
            <a:endParaRPr lang="en-US" sz="3600" dirty="0"/>
          </a:p>
        </p:txBody>
      </p:sp>
      <p:sp>
        <p:nvSpPr>
          <p:cNvPr id="3" name="Content Placeholder 2"/>
          <p:cNvSpPr>
            <a:spLocks noGrp="1"/>
          </p:cNvSpPr>
          <p:nvPr>
            <p:ph idx="1"/>
          </p:nvPr>
        </p:nvSpPr>
        <p:spPr>
          <a:xfrm>
            <a:off x="402772" y="1524136"/>
            <a:ext cx="5083629" cy="4569371"/>
          </a:xfrm>
        </p:spPr>
        <p:txBody>
          <a:bodyPr/>
          <a:lstStyle/>
          <a:p>
            <a:r>
              <a:rPr lang="en-US" dirty="0" smtClean="0"/>
              <a:t>The change manager should know how the boundaries inherent in traditional hierarchical organization structures can inhibit change.</a:t>
            </a:r>
          </a:p>
          <a:p>
            <a:r>
              <a:rPr lang="en-US" dirty="0" smtClean="0"/>
              <a:t>And how alternative and parallel structures can be used to enable change to happen more freely.</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622" y="1960971"/>
            <a:ext cx="5549101" cy="4132536"/>
          </a:xfrm>
          <a:prstGeom prst="rect">
            <a:avLst/>
          </a:prstGeom>
        </p:spPr>
      </p:pic>
      <p:sp>
        <p:nvSpPr>
          <p:cNvPr id="6" name="TextBox 5"/>
          <p:cNvSpPr txBox="1"/>
          <p:nvPr/>
        </p:nvSpPr>
        <p:spPr>
          <a:xfrm>
            <a:off x="7684070" y="1422353"/>
            <a:ext cx="2004203" cy="369332"/>
          </a:xfrm>
          <a:prstGeom prst="rect">
            <a:avLst/>
          </a:prstGeom>
          <a:noFill/>
        </p:spPr>
        <p:txBody>
          <a:bodyPr wrap="none" rtlCol="0">
            <a:spAutoFit/>
          </a:bodyPr>
          <a:lstStyle/>
          <a:p>
            <a:r>
              <a:rPr lang="en-US" dirty="0" smtClean="0"/>
              <a:t>McKinsey 7s Model</a:t>
            </a:r>
            <a:endParaRPr lang="en-US" dirty="0"/>
          </a:p>
        </p:txBody>
      </p:sp>
    </p:spTree>
    <p:extLst>
      <p:ext uri="{BB962C8B-B14F-4D97-AF65-F5344CB8AC3E}">
        <p14:creationId xmlns:p14="http://schemas.microsoft.com/office/powerpoint/2010/main" val="27609324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Key </a:t>
            </a:r>
            <a:r>
              <a:rPr lang="en-US" sz="3600" dirty="0" smtClean="0"/>
              <a:t>Roles </a:t>
            </a:r>
            <a:r>
              <a:rPr lang="en-US" sz="3600" dirty="0"/>
              <a:t>in </a:t>
            </a:r>
            <a:r>
              <a:rPr lang="en-US" sz="3600" dirty="0" smtClean="0"/>
              <a:t>Organizational Change</a:t>
            </a:r>
            <a:endParaRPr lang="en-US" sz="3600" dirty="0"/>
          </a:p>
        </p:txBody>
      </p:sp>
      <p:sp>
        <p:nvSpPr>
          <p:cNvPr id="3" name="Content Placeholder 2"/>
          <p:cNvSpPr>
            <a:spLocks noGrp="1"/>
          </p:cNvSpPr>
          <p:nvPr>
            <p:ph idx="1"/>
          </p:nvPr>
        </p:nvSpPr>
        <p:spPr>
          <a:xfrm>
            <a:off x="113438" y="1360850"/>
            <a:ext cx="7598804" cy="4569371"/>
          </a:xfrm>
        </p:spPr>
        <p:txBody>
          <a:bodyPr/>
          <a:lstStyle/>
          <a:p>
            <a:r>
              <a:rPr lang="en-US" dirty="0" smtClean="0"/>
              <a:t>Roles of individuals and groups associated with a change initiative need to be defined and fulfilled to maximize the probability of the initiative’s success.</a:t>
            </a:r>
          </a:p>
          <a:p>
            <a:r>
              <a:rPr lang="en-US" dirty="0" smtClean="0"/>
              <a:t>To gain traction, a change idea must picked up by someone with the authority and drive to make something happen – a sponsor</a:t>
            </a:r>
          </a:p>
          <a:p>
            <a:r>
              <a:rPr lang="en-US" dirty="0" smtClean="0"/>
              <a:t>Research suggests that effective sponsorship may the single most significant determinant of success for a change initiative.</a:t>
            </a:r>
          </a:p>
          <a:p>
            <a:r>
              <a:rPr lang="en-US" dirty="0" smtClean="0"/>
              <a:t>Senior, Middle, Line managers and people at all levels who are impacted by the change need to be involved appropriately for effective change to be implemented. </a:t>
            </a:r>
            <a:endParaRPr lang="en-US" dirty="0"/>
          </a:p>
        </p:txBody>
      </p:sp>
      <p:sp>
        <p:nvSpPr>
          <p:cNvPr id="4" name="TextBox 3"/>
          <p:cNvSpPr txBox="1"/>
          <p:nvPr/>
        </p:nvSpPr>
        <p:spPr>
          <a:xfrm>
            <a:off x="309954" y="4981982"/>
            <a:ext cx="11185933" cy="1200329"/>
          </a:xfrm>
          <a:prstGeom prst="rect">
            <a:avLst/>
          </a:prstGeom>
          <a:solidFill>
            <a:schemeClr val="bg1">
              <a:lumMod val="60000"/>
              <a:lumOff val="40000"/>
            </a:schemeClr>
          </a:solidFill>
          <a:ln>
            <a:solidFill>
              <a:schemeClr val="tx2">
                <a:lumMod val="75000"/>
              </a:schemeClr>
            </a:solidFill>
          </a:ln>
        </p:spPr>
        <p:txBody>
          <a:bodyPr wrap="square" rtlCol="0">
            <a:spAutoFit/>
          </a:bodyPr>
          <a:lstStyle/>
          <a:p>
            <a:r>
              <a:rPr lang="en-US" i="1" dirty="0" smtClean="0"/>
              <a:t>There is nothing more difficult to take in hand, more perilous to conduct, or more uncertain in its success, than to take the lead in the introduction of a new order of things. The challenges of change are always hard. It is important that we begin to unpack those challenges that confront this nation and realize that we each have a role that requires us to change and become more responsible for shaping our own future. </a:t>
            </a:r>
            <a:r>
              <a:rPr lang="en-US" dirty="0" smtClean="0"/>
              <a:t>– </a:t>
            </a:r>
            <a:r>
              <a:rPr lang="en-US" dirty="0" err="1" smtClean="0"/>
              <a:t>Niccolo</a:t>
            </a:r>
            <a:r>
              <a:rPr lang="en-US" dirty="0" smtClean="0"/>
              <a:t> Machiavelli, The Prince (1532)</a:t>
            </a:r>
            <a:endParaRPr lang="en-US" dirty="0"/>
          </a:p>
        </p:txBody>
      </p:sp>
    </p:spTree>
    <p:extLst>
      <p:ext uri="{BB962C8B-B14F-4D97-AF65-F5344CB8AC3E}">
        <p14:creationId xmlns:p14="http://schemas.microsoft.com/office/powerpoint/2010/main" val="16275315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Key </a:t>
            </a:r>
            <a:r>
              <a:rPr lang="en-US" sz="3600" dirty="0" smtClean="0"/>
              <a:t>Roles </a:t>
            </a:r>
            <a:r>
              <a:rPr lang="en-US" sz="3600" dirty="0"/>
              <a:t>in </a:t>
            </a:r>
            <a:r>
              <a:rPr lang="en-US" sz="3600" dirty="0" smtClean="0"/>
              <a:t>Organizational Change</a:t>
            </a:r>
            <a:endParaRPr lang="en-US" sz="3600" dirty="0"/>
          </a:p>
        </p:txBody>
      </p:sp>
      <p:sp>
        <p:nvSpPr>
          <p:cNvPr id="3" name="Content Placeholder 2"/>
          <p:cNvSpPr>
            <a:spLocks noGrp="1"/>
          </p:cNvSpPr>
          <p:nvPr>
            <p:ph idx="1"/>
          </p:nvPr>
        </p:nvSpPr>
        <p:spPr>
          <a:xfrm>
            <a:off x="337457" y="1491478"/>
            <a:ext cx="6361113" cy="4569371"/>
          </a:xfrm>
        </p:spPr>
        <p:txBody>
          <a:bodyPr>
            <a:normAutofit/>
          </a:bodyPr>
          <a:lstStyle/>
          <a:p>
            <a:pPr marL="0" indent="0">
              <a:buNone/>
            </a:pPr>
            <a:r>
              <a:rPr lang="en-US" dirty="0" smtClean="0"/>
              <a:t>Effective Change Managers:</a:t>
            </a:r>
          </a:p>
          <a:p>
            <a:pPr marL="457200" indent="-457200">
              <a:buFont typeface="+mj-lt"/>
              <a:buAutoNum type="arabicPeriod"/>
            </a:pPr>
            <a:r>
              <a:rPr lang="en-US" dirty="0" smtClean="0"/>
              <a:t>Understand the distinctive contributions that individuals and groups make toward successful change</a:t>
            </a:r>
          </a:p>
          <a:p>
            <a:pPr marL="457200" indent="-457200">
              <a:buFont typeface="+mj-lt"/>
              <a:buAutoNum type="arabicPeriod"/>
            </a:pPr>
            <a:r>
              <a:rPr lang="en-US" dirty="0" smtClean="0"/>
              <a:t>Are able to articulate and clarify the main expectations </a:t>
            </a:r>
            <a:r>
              <a:rPr lang="en-US" dirty="0"/>
              <a:t>for individuals and </a:t>
            </a:r>
            <a:r>
              <a:rPr lang="en-US" dirty="0" smtClean="0"/>
              <a:t>groups.</a:t>
            </a:r>
          </a:p>
          <a:p>
            <a:pPr marL="457200" indent="-457200">
              <a:buFont typeface="+mj-lt"/>
              <a:buAutoNum type="arabicPeriod"/>
            </a:pPr>
            <a:r>
              <a:rPr lang="en-US" dirty="0" smtClean="0"/>
              <a:t>Know how to act as agents for change</a:t>
            </a:r>
          </a:p>
          <a:p>
            <a:pPr marL="457200" indent="-457200">
              <a:buFont typeface="+mj-lt"/>
              <a:buAutoNum type="arabicPeriod"/>
            </a:pPr>
            <a:r>
              <a:rPr lang="en-US" dirty="0" smtClean="0"/>
              <a:t>Coach, enable and support others who need to perform as change agents at various levels of the organization – sometimes without formal authority or recognition.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8570" y="1864457"/>
            <a:ext cx="5039238" cy="3020364"/>
          </a:xfrm>
          <a:prstGeom prst="rect">
            <a:avLst/>
          </a:prstGeom>
        </p:spPr>
      </p:pic>
    </p:spTree>
    <p:extLst>
      <p:ext uri="{BB962C8B-B14F-4D97-AF65-F5344CB8AC3E}">
        <p14:creationId xmlns:p14="http://schemas.microsoft.com/office/powerpoint/2010/main" val="14419062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Change Manager</a:t>
            </a:r>
          </a:p>
        </p:txBody>
      </p:sp>
      <p:sp>
        <p:nvSpPr>
          <p:cNvPr id="3" name="Content Placeholder 2"/>
          <p:cNvSpPr>
            <a:spLocks noGrp="1"/>
          </p:cNvSpPr>
          <p:nvPr>
            <p:ph idx="1"/>
          </p:nvPr>
        </p:nvSpPr>
        <p:spPr>
          <a:xfrm>
            <a:off x="320843" y="1412414"/>
            <a:ext cx="6549190" cy="4569371"/>
          </a:xfrm>
        </p:spPr>
        <p:txBody>
          <a:bodyPr>
            <a:normAutofit/>
          </a:bodyPr>
          <a:lstStyle/>
          <a:p>
            <a:r>
              <a:rPr lang="en-US" sz="2400" dirty="0"/>
              <a:t>Change Managers exist as a distinct professional group primarily because they have a thorough knowledge of change management principles and how to apply them</a:t>
            </a:r>
          </a:p>
          <a:p>
            <a:r>
              <a:rPr lang="en-US" sz="2400" dirty="0"/>
              <a:t>Change Managers connect intentionally and systematically with other professionals in a wide range of disciplines to enable effective change to take place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0033" y="2057691"/>
            <a:ext cx="4927182" cy="3278816"/>
          </a:xfrm>
          <a:prstGeom prst="rect">
            <a:avLst/>
          </a:prstGeom>
        </p:spPr>
      </p:pic>
    </p:spTree>
    <p:extLst>
      <p:ext uri="{BB962C8B-B14F-4D97-AF65-F5344CB8AC3E}">
        <p14:creationId xmlns:p14="http://schemas.microsoft.com/office/powerpoint/2010/main" val="34428599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Key </a:t>
            </a:r>
            <a:r>
              <a:rPr lang="en-US" sz="3600" dirty="0" smtClean="0"/>
              <a:t>Roles </a:t>
            </a:r>
            <a:r>
              <a:rPr lang="en-US" sz="3600" dirty="0"/>
              <a:t>in </a:t>
            </a:r>
            <a:r>
              <a:rPr lang="en-US" sz="3600" dirty="0" smtClean="0"/>
              <a:t>Organizational Change</a:t>
            </a:r>
            <a:endParaRPr lang="en-US" sz="3600" dirty="0"/>
          </a:p>
        </p:txBody>
      </p:sp>
      <p:sp>
        <p:nvSpPr>
          <p:cNvPr id="3" name="Content Placeholder 2"/>
          <p:cNvSpPr>
            <a:spLocks noGrp="1"/>
          </p:cNvSpPr>
          <p:nvPr>
            <p:ph idx="1"/>
          </p:nvPr>
        </p:nvSpPr>
        <p:spPr>
          <a:xfrm>
            <a:off x="299071" y="1574554"/>
            <a:ext cx="5211392" cy="4569371"/>
          </a:xfrm>
        </p:spPr>
        <p:txBody>
          <a:bodyPr>
            <a:normAutofit/>
          </a:bodyPr>
          <a:lstStyle/>
          <a:p>
            <a:pPr marL="0" indent="0">
              <a:buNone/>
            </a:pPr>
            <a:r>
              <a:rPr lang="en-US" dirty="0" smtClean="0"/>
              <a:t>Change Managers know the key activities of leaders and contributors to change:</a:t>
            </a:r>
          </a:p>
          <a:p>
            <a:r>
              <a:rPr lang="en-US" dirty="0" smtClean="0"/>
              <a:t>Originators of proposals for change</a:t>
            </a:r>
          </a:p>
          <a:p>
            <a:r>
              <a:rPr lang="en-US" dirty="0" smtClean="0"/>
              <a:t>Senior sponsors of change</a:t>
            </a:r>
          </a:p>
          <a:p>
            <a:r>
              <a:rPr lang="en-US" dirty="0" smtClean="0"/>
              <a:t>Line managers and leaders at various levels</a:t>
            </a:r>
          </a:p>
          <a:p>
            <a:r>
              <a:rPr lang="en-US" dirty="0" smtClean="0"/>
              <a:t>People impacted by change</a:t>
            </a:r>
          </a:p>
          <a:p>
            <a:r>
              <a:rPr lang="en-US" dirty="0" smtClean="0"/>
              <a:t>Others who support the change process – change agents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64706" y="1440284"/>
            <a:ext cx="4728410" cy="4837910"/>
          </a:xfrm>
          <a:prstGeom prst="rect">
            <a:avLst/>
          </a:prstGeom>
        </p:spPr>
      </p:pic>
    </p:spTree>
    <p:extLst>
      <p:ext uri="{BB962C8B-B14F-4D97-AF65-F5344CB8AC3E}">
        <p14:creationId xmlns:p14="http://schemas.microsoft.com/office/powerpoint/2010/main" val="4214227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Key </a:t>
            </a:r>
            <a:r>
              <a:rPr lang="en-US" sz="3600" dirty="0" smtClean="0"/>
              <a:t>Roles </a:t>
            </a:r>
            <a:r>
              <a:rPr lang="en-US" sz="3600" dirty="0"/>
              <a:t>in </a:t>
            </a:r>
            <a:r>
              <a:rPr lang="en-US" sz="3600" dirty="0" smtClean="0"/>
              <a:t>Organizational Change</a:t>
            </a:r>
            <a:endParaRPr lang="en-US" sz="3600" dirty="0"/>
          </a:p>
        </p:txBody>
      </p:sp>
      <p:sp>
        <p:nvSpPr>
          <p:cNvPr id="3" name="Content Placeholder 2"/>
          <p:cNvSpPr>
            <a:spLocks noGrp="1"/>
          </p:cNvSpPr>
          <p:nvPr>
            <p:ph idx="1"/>
          </p:nvPr>
        </p:nvSpPr>
        <p:spPr>
          <a:xfrm>
            <a:off x="139220" y="1433613"/>
            <a:ext cx="5864537" cy="4569371"/>
          </a:xfrm>
        </p:spPr>
        <p:txBody>
          <a:bodyPr>
            <a:normAutofit/>
          </a:bodyPr>
          <a:lstStyle/>
          <a:p>
            <a:pPr marL="0" indent="0">
              <a:buNone/>
            </a:pPr>
            <a:r>
              <a:rPr lang="en-US" dirty="0" smtClean="0"/>
              <a:t>Change Managers know the role of the sponsor in:</a:t>
            </a:r>
          </a:p>
          <a:p>
            <a:r>
              <a:rPr lang="en-US" dirty="0" smtClean="0"/>
              <a:t>Maintaining a profile for the initiative and championing it in a consistent manner.</a:t>
            </a:r>
          </a:p>
          <a:p>
            <a:r>
              <a:rPr lang="en-US" dirty="0" smtClean="0"/>
              <a:t>Obtaining the resources required.</a:t>
            </a:r>
          </a:p>
          <a:p>
            <a:r>
              <a:rPr lang="en-US" dirty="0" smtClean="0"/>
              <a:t>Gaining and continuing commitment and involvement of senior and line management.</a:t>
            </a:r>
          </a:p>
          <a:p>
            <a:r>
              <a:rPr lang="en-US" dirty="0" smtClean="0"/>
              <a:t>Aligning the organization’s infrastructure, environment and reward </a:t>
            </a:r>
            <a:r>
              <a:rPr lang="en-US" dirty="0"/>
              <a:t>systems </a:t>
            </a:r>
            <a:r>
              <a:rPr lang="en-US" dirty="0" smtClean="0"/>
              <a:t>with </a:t>
            </a:r>
            <a:r>
              <a:rPr lang="en-US" dirty="0"/>
              <a:t>the </a:t>
            </a:r>
            <a:r>
              <a:rPr lang="en-US" dirty="0" smtClean="0"/>
              <a:t>change initiative.</a:t>
            </a:r>
          </a:p>
          <a:p>
            <a:r>
              <a:rPr lang="en-US" dirty="0" smtClean="0"/>
              <a:t>Ensuring alignment of the particular initiative with other organization initiatives and with its wider strategic goals.</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9084" y="1433613"/>
            <a:ext cx="4906378" cy="4819154"/>
          </a:xfrm>
          <a:prstGeom prst="rect">
            <a:avLst/>
          </a:prstGeom>
        </p:spPr>
      </p:pic>
    </p:spTree>
    <p:extLst>
      <p:ext uri="{BB962C8B-B14F-4D97-AF65-F5344CB8AC3E}">
        <p14:creationId xmlns:p14="http://schemas.microsoft.com/office/powerpoint/2010/main" val="26798585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Key </a:t>
            </a:r>
            <a:r>
              <a:rPr lang="en-US" sz="3600" dirty="0" smtClean="0"/>
              <a:t>Roles </a:t>
            </a:r>
            <a:r>
              <a:rPr lang="en-US" sz="3600" dirty="0"/>
              <a:t>in </a:t>
            </a:r>
            <a:r>
              <a:rPr lang="en-US" sz="3600" dirty="0" smtClean="0"/>
              <a:t>Organizational Change</a:t>
            </a:r>
            <a:endParaRPr lang="en-US" sz="3600" dirty="0"/>
          </a:p>
        </p:txBody>
      </p:sp>
      <p:sp>
        <p:nvSpPr>
          <p:cNvPr id="3" name="Content Placeholder 2"/>
          <p:cNvSpPr>
            <a:spLocks noGrp="1"/>
          </p:cNvSpPr>
          <p:nvPr>
            <p:ph idx="1"/>
          </p:nvPr>
        </p:nvSpPr>
        <p:spPr>
          <a:xfrm>
            <a:off x="167869" y="1447363"/>
            <a:ext cx="7184571" cy="4996407"/>
          </a:xfrm>
        </p:spPr>
        <p:txBody>
          <a:bodyPr>
            <a:normAutofit/>
          </a:bodyPr>
          <a:lstStyle/>
          <a:p>
            <a:pPr marL="0" indent="0">
              <a:buNone/>
            </a:pPr>
            <a:r>
              <a:rPr lang="en-US" dirty="0" smtClean="0"/>
              <a:t>Change Managers know the role of the change agent. This includes the role of the change manager as well as the roles of those who may act as change agents. Change Managers need:</a:t>
            </a:r>
          </a:p>
          <a:p>
            <a:r>
              <a:rPr lang="en-US" dirty="0" smtClean="0"/>
              <a:t>A well-developed concept of what the role of a change agent is – and what it is not</a:t>
            </a:r>
          </a:p>
          <a:p>
            <a:r>
              <a:rPr lang="en-US" dirty="0" smtClean="0"/>
              <a:t>A clear model of the process associated with change agency or consulting, especially of contracting with those in formal leadership positions.</a:t>
            </a:r>
          </a:p>
          <a:p>
            <a:r>
              <a:rPr lang="en-US" dirty="0" smtClean="0"/>
              <a:t>A practical understanding of organizational culture and how it is maintained.</a:t>
            </a:r>
          </a:p>
          <a:p>
            <a:r>
              <a:rPr lang="en-US" dirty="0" smtClean="0"/>
              <a:t>Insights into sources of power in organizations, and how to achieve influence without authority.</a:t>
            </a:r>
          </a:p>
          <a:p>
            <a:r>
              <a:rPr lang="en-US" dirty="0" smtClean="0"/>
              <a:t>An applied understanding of how to coach colleagues.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8111" y="1876173"/>
            <a:ext cx="3814763" cy="3814763"/>
          </a:xfrm>
          <a:prstGeom prst="rect">
            <a:avLst/>
          </a:prstGeom>
        </p:spPr>
      </p:pic>
    </p:spTree>
    <p:extLst>
      <p:ext uri="{BB962C8B-B14F-4D97-AF65-F5344CB8AC3E}">
        <p14:creationId xmlns:p14="http://schemas.microsoft.com/office/powerpoint/2010/main" val="3732189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Key </a:t>
            </a:r>
            <a:r>
              <a:rPr lang="en-US" sz="3600" dirty="0" smtClean="0"/>
              <a:t>Roles </a:t>
            </a:r>
            <a:r>
              <a:rPr lang="en-US" sz="3600" dirty="0"/>
              <a:t>in </a:t>
            </a:r>
            <a:r>
              <a:rPr lang="en-US" sz="3600" dirty="0" smtClean="0"/>
              <a:t>Organizational Change</a:t>
            </a:r>
            <a:endParaRPr lang="en-US" sz="3600" dirty="0"/>
          </a:p>
        </p:txBody>
      </p:sp>
      <p:sp>
        <p:nvSpPr>
          <p:cNvPr id="3" name="Content Placeholder 2"/>
          <p:cNvSpPr>
            <a:spLocks noGrp="1"/>
          </p:cNvSpPr>
          <p:nvPr>
            <p:ph idx="1"/>
          </p:nvPr>
        </p:nvSpPr>
        <p:spPr>
          <a:xfrm>
            <a:off x="122035" y="1527573"/>
            <a:ext cx="6158449" cy="4569371"/>
          </a:xfrm>
        </p:spPr>
        <p:txBody>
          <a:bodyPr>
            <a:normAutofit/>
          </a:bodyPr>
          <a:lstStyle/>
          <a:p>
            <a:pPr marL="0" indent="0">
              <a:buNone/>
            </a:pPr>
            <a:r>
              <a:rPr lang="en-US" dirty="0" smtClean="0"/>
              <a:t>Change Managers need to know:</a:t>
            </a:r>
          </a:p>
          <a:p>
            <a:r>
              <a:rPr lang="en-US" dirty="0" smtClean="0"/>
              <a:t>The ways in which middle management can be engaged and become effective advocates for change in their areas.</a:t>
            </a:r>
          </a:p>
          <a:p>
            <a:r>
              <a:rPr lang="en-US" dirty="0" smtClean="0"/>
              <a:t>The ways in which middle managers can become barriers to, or distorters of, effective communication.</a:t>
            </a:r>
          </a:p>
          <a:p>
            <a:r>
              <a:rPr lang="en-US" dirty="0" smtClean="0"/>
              <a:t>The ways in which a variety of team structures found in organizations can be made more effective and can be used to support change.</a:t>
            </a:r>
          </a:p>
        </p:txBody>
      </p:sp>
    </p:spTree>
    <p:extLst>
      <p:ext uri="{BB962C8B-B14F-4D97-AF65-F5344CB8AC3E}">
        <p14:creationId xmlns:p14="http://schemas.microsoft.com/office/powerpoint/2010/main" val="39414467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Organizational </a:t>
            </a:r>
            <a:r>
              <a:rPr lang="en-US" sz="3600" dirty="0" smtClean="0"/>
              <a:t>Culture </a:t>
            </a:r>
            <a:r>
              <a:rPr lang="en-US" sz="3600" dirty="0"/>
              <a:t>and </a:t>
            </a:r>
            <a:r>
              <a:rPr lang="en-US" sz="3600" dirty="0" smtClean="0"/>
              <a:t>Change</a:t>
            </a:r>
            <a:endParaRPr lang="en-US" sz="3600" dirty="0"/>
          </a:p>
        </p:txBody>
      </p:sp>
      <p:sp>
        <p:nvSpPr>
          <p:cNvPr id="3" name="Content Placeholder 2"/>
          <p:cNvSpPr>
            <a:spLocks noGrp="1"/>
          </p:cNvSpPr>
          <p:nvPr>
            <p:ph idx="1"/>
          </p:nvPr>
        </p:nvSpPr>
        <p:spPr>
          <a:xfrm>
            <a:off x="189638" y="1361387"/>
            <a:ext cx="6357257" cy="3379928"/>
          </a:xfrm>
        </p:spPr>
        <p:txBody>
          <a:bodyPr>
            <a:normAutofit/>
          </a:bodyPr>
          <a:lstStyle/>
          <a:p>
            <a:pPr marL="0" indent="0">
              <a:buNone/>
            </a:pPr>
            <a:r>
              <a:rPr lang="en-US" dirty="0" smtClean="0"/>
              <a:t>Definition:</a:t>
            </a:r>
          </a:p>
          <a:p>
            <a:r>
              <a:rPr lang="en-US" dirty="0" smtClean="0"/>
              <a:t>Organizational culture is the unspoken, often unrecognized, system of beliefs and expectations that structures the way in which the people in the organization view what is appropriate, or even possible behavior.</a:t>
            </a:r>
          </a:p>
          <a:p>
            <a:r>
              <a:rPr lang="en-US" dirty="0" smtClean="0"/>
              <a:t>i.e. “the way we do things around here”</a:t>
            </a:r>
          </a:p>
          <a:p>
            <a:pPr marL="0" indent="0">
              <a:buNone/>
            </a:pPr>
            <a:endParaRPr lang="en-US" dirty="0"/>
          </a:p>
          <a:p>
            <a:pPr marL="0" indent="0">
              <a:buNone/>
            </a:pPr>
            <a:endParaRPr lang="en-US" dirty="0" smtClean="0"/>
          </a:p>
          <a:p>
            <a:endParaRPr lang="en-US" dirty="0"/>
          </a:p>
        </p:txBody>
      </p:sp>
      <p:sp>
        <p:nvSpPr>
          <p:cNvPr id="4" name="TextBox 3"/>
          <p:cNvSpPr txBox="1"/>
          <p:nvPr/>
        </p:nvSpPr>
        <p:spPr>
          <a:xfrm>
            <a:off x="189638" y="4849635"/>
            <a:ext cx="11185933" cy="1200329"/>
          </a:xfrm>
          <a:prstGeom prst="rect">
            <a:avLst/>
          </a:prstGeom>
          <a:solidFill>
            <a:schemeClr val="bg1">
              <a:lumMod val="60000"/>
              <a:lumOff val="40000"/>
            </a:schemeClr>
          </a:solidFill>
          <a:ln>
            <a:solidFill>
              <a:schemeClr val="tx2">
                <a:lumMod val="75000"/>
              </a:schemeClr>
            </a:solidFill>
          </a:ln>
        </p:spPr>
        <p:txBody>
          <a:bodyPr wrap="square" rtlCol="0">
            <a:spAutoFit/>
          </a:bodyPr>
          <a:lstStyle/>
          <a:p>
            <a:r>
              <a:rPr lang="en-US" i="1" dirty="0" smtClean="0"/>
              <a:t>In today’s business environment, significant transformation cannot happen without the simultaneous transformation of a critical mass of leaders’ and employees’ mindsets and behavior. Conscious transformation means attending to the consciousness of the people in your organization, including your own. – Beyond Change Management, Dean Anderson and Linda Ackerman-Anderson</a:t>
            </a:r>
            <a:endParaRPr lang="en-US" dirty="0"/>
          </a:p>
        </p:txBody>
      </p:sp>
    </p:spTree>
    <p:extLst>
      <p:ext uri="{BB962C8B-B14F-4D97-AF65-F5344CB8AC3E}">
        <p14:creationId xmlns:p14="http://schemas.microsoft.com/office/powerpoint/2010/main" val="1218737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Organizational </a:t>
            </a:r>
            <a:r>
              <a:rPr lang="en-US" sz="3600" dirty="0" smtClean="0"/>
              <a:t>Culture </a:t>
            </a:r>
            <a:r>
              <a:rPr lang="en-US" sz="3600" dirty="0"/>
              <a:t>and </a:t>
            </a:r>
            <a:r>
              <a:rPr lang="en-US" sz="3600" dirty="0" smtClean="0"/>
              <a:t>Change</a:t>
            </a:r>
            <a:endParaRPr lang="en-US" sz="3600" dirty="0"/>
          </a:p>
        </p:txBody>
      </p:sp>
      <p:sp>
        <p:nvSpPr>
          <p:cNvPr id="3" name="Content Placeholder 2"/>
          <p:cNvSpPr>
            <a:spLocks noGrp="1"/>
          </p:cNvSpPr>
          <p:nvPr>
            <p:ph idx="1"/>
          </p:nvPr>
        </p:nvSpPr>
        <p:spPr>
          <a:xfrm>
            <a:off x="212558" y="1373453"/>
            <a:ext cx="6357257" cy="5246780"/>
          </a:xfrm>
        </p:spPr>
        <p:txBody>
          <a:bodyPr>
            <a:normAutofit/>
          </a:bodyPr>
          <a:lstStyle/>
          <a:p>
            <a:r>
              <a:rPr lang="en-US" dirty="0" smtClean="0"/>
              <a:t>Organizational culture does not arise by accident – It is the accumulation of organizational experience and belief about “what works”.</a:t>
            </a:r>
          </a:p>
          <a:p>
            <a:r>
              <a:rPr lang="en-US" dirty="0" smtClean="0"/>
              <a:t>This creates a value system that can be strong</a:t>
            </a:r>
          </a:p>
          <a:p>
            <a:r>
              <a:rPr lang="en-US" dirty="0" smtClean="0"/>
              <a:t>However, a deeply embedded value system under on set of circumstances will frequently come into conflict with the requirements of the organization to adapt for the future</a:t>
            </a:r>
          </a:p>
          <a:p>
            <a:r>
              <a:rPr lang="en-US" dirty="0" smtClean="0"/>
              <a:t>Organizational agility results from careful attention to helping people to regard change as a positive and valuable thing.</a:t>
            </a:r>
          </a:p>
          <a:p>
            <a:r>
              <a:rPr lang="en-US" dirty="0" smtClean="0"/>
              <a:t>Inattention to developing agility means that even a simple change can meet with resistance that has roots in cultural lack of agility  </a:t>
            </a:r>
          </a:p>
          <a:p>
            <a:pPr marL="0" indent="0">
              <a:buNone/>
            </a:pPr>
            <a:endParaRPr lang="en-US" dirty="0"/>
          </a:p>
          <a:p>
            <a:pPr marL="0"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815" y="2186617"/>
            <a:ext cx="5420472" cy="2710236"/>
          </a:xfrm>
          <a:prstGeom prst="rect">
            <a:avLst/>
          </a:prstGeom>
        </p:spPr>
      </p:pic>
    </p:spTree>
    <p:extLst>
      <p:ext uri="{BB962C8B-B14F-4D97-AF65-F5344CB8AC3E}">
        <p14:creationId xmlns:p14="http://schemas.microsoft.com/office/powerpoint/2010/main" val="25691567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Organizational </a:t>
            </a:r>
            <a:r>
              <a:rPr lang="en-US" sz="3600" dirty="0" smtClean="0"/>
              <a:t>Culture </a:t>
            </a:r>
            <a:r>
              <a:rPr lang="en-US" sz="3600" dirty="0"/>
              <a:t>and </a:t>
            </a:r>
            <a:r>
              <a:rPr lang="en-US" sz="3600" dirty="0" smtClean="0"/>
              <a:t>Change</a:t>
            </a:r>
            <a:endParaRPr lang="en-US" sz="3600" dirty="0"/>
          </a:p>
        </p:txBody>
      </p:sp>
      <p:sp>
        <p:nvSpPr>
          <p:cNvPr id="3" name="Content Placeholder 2"/>
          <p:cNvSpPr>
            <a:spLocks noGrp="1"/>
          </p:cNvSpPr>
          <p:nvPr>
            <p:ph idx="1"/>
          </p:nvPr>
        </p:nvSpPr>
        <p:spPr>
          <a:xfrm>
            <a:off x="212559" y="1421580"/>
            <a:ext cx="6140116" cy="5246780"/>
          </a:xfrm>
        </p:spPr>
        <p:txBody>
          <a:bodyPr>
            <a:normAutofit/>
          </a:bodyPr>
          <a:lstStyle/>
          <a:p>
            <a:r>
              <a:rPr lang="en-US" dirty="0" smtClean="0"/>
              <a:t>More complex changes are likely to include elements that touch not only beliefs about the change itself, but which conflict with particular beliefs about the ways things “should” or “should not” be done – creating additional resistance.</a:t>
            </a:r>
          </a:p>
          <a:p>
            <a:r>
              <a:rPr lang="en-US" dirty="0" smtClean="0"/>
              <a:t>Effective Change Managers identify cultural sensitivities that a particular change impacts on – they develop strategies for promoting change in both the cultural “artifact” that is creating resistance and in the culture of the organization with regard to adapting to the change</a:t>
            </a:r>
            <a:endParaRPr lang="en-US" dirty="0"/>
          </a:p>
          <a:p>
            <a:pPr marL="0" indent="0">
              <a:buNone/>
            </a:pPr>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9815" y="1604962"/>
            <a:ext cx="5476875" cy="4105275"/>
          </a:xfrm>
          <a:prstGeom prst="rect">
            <a:avLst/>
          </a:prstGeom>
        </p:spPr>
      </p:pic>
    </p:spTree>
    <p:extLst>
      <p:ext uri="{BB962C8B-B14F-4D97-AF65-F5344CB8AC3E}">
        <p14:creationId xmlns:p14="http://schemas.microsoft.com/office/powerpoint/2010/main" val="2714864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Organizational </a:t>
            </a:r>
            <a:r>
              <a:rPr lang="en-US" sz="3600" dirty="0" smtClean="0"/>
              <a:t>Culture </a:t>
            </a:r>
            <a:r>
              <a:rPr lang="en-US" sz="3600" dirty="0"/>
              <a:t>and </a:t>
            </a:r>
            <a:r>
              <a:rPr lang="en-US" sz="3600" dirty="0" smtClean="0"/>
              <a:t>Change</a:t>
            </a:r>
            <a:endParaRPr lang="en-US" sz="3600" dirty="0"/>
          </a:p>
        </p:txBody>
      </p:sp>
      <p:sp>
        <p:nvSpPr>
          <p:cNvPr id="3" name="Content Placeholder 2"/>
          <p:cNvSpPr>
            <a:spLocks noGrp="1"/>
          </p:cNvSpPr>
          <p:nvPr>
            <p:ph idx="1"/>
          </p:nvPr>
        </p:nvSpPr>
        <p:spPr>
          <a:xfrm>
            <a:off x="176463" y="1457674"/>
            <a:ext cx="5875421" cy="5246780"/>
          </a:xfrm>
        </p:spPr>
        <p:txBody>
          <a:bodyPr>
            <a:normAutofit/>
          </a:bodyPr>
          <a:lstStyle/>
          <a:p>
            <a:pPr marL="0" indent="0">
              <a:buNone/>
            </a:pPr>
            <a:r>
              <a:rPr lang="en-US" dirty="0" smtClean="0"/>
              <a:t>The change mangers personal tool kit contains:</a:t>
            </a:r>
          </a:p>
          <a:p>
            <a:pPr lvl="1"/>
            <a:r>
              <a:rPr lang="en-US" dirty="0" smtClean="0"/>
              <a:t>An awareness of culture</a:t>
            </a:r>
          </a:p>
          <a:p>
            <a:pPr lvl="1"/>
            <a:r>
              <a:rPr lang="en-US" dirty="0" smtClean="0"/>
              <a:t>The insight to recognize cultures contribution to change</a:t>
            </a:r>
          </a:p>
          <a:p>
            <a:pPr lvl="1"/>
            <a:r>
              <a:rPr lang="en-US" dirty="0" smtClean="0"/>
              <a:t>The understanding of strategies leaders can use to shape culture</a:t>
            </a:r>
          </a:p>
          <a:p>
            <a:endParaRPr lang="en-US" dirty="0"/>
          </a:p>
          <a:p>
            <a:pPr marL="0" indent="0">
              <a:buNone/>
            </a:pPr>
            <a:endParaRPr lang="en-US" dirty="0" smtClean="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7264" y="1611228"/>
            <a:ext cx="5330217" cy="4043613"/>
          </a:xfrm>
          <a:prstGeom prst="rect">
            <a:avLst/>
          </a:prstGeom>
        </p:spPr>
      </p:pic>
    </p:spTree>
    <p:extLst>
      <p:ext uri="{BB962C8B-B14F-4D97-AF65-F5344CB8AC3E}">
        <p14:creationId xmlns:p14="http://schemas.microsoft.com/office/powerpoint/2010/main" val="19531749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Organizational </a:t>
            </a:r>
            <a:r>
              <a:rPr lang="en-US" sz="3600" dirty="0" smtClean="0"/>
              <a:t>Culture </a:t>
            </a:r>
            <a:r>
              <a:rPr lang="en-US" sz="3600" dirty="0"/>
              <a:t>and </a:t>
            </a:r>
            <a:r>
              <a:rPr lang="en-US" sz="3600" dirty="0" smtClean="0"/>
              <a:t>Change</a:t>
            </a:r>
            <a:endParaRPr lang="en-US" sz="3600" dirty="0"/>
          </a:p>
        </p:txBody>
      </p:sp>
      <p:sp>
        <p:nvSpPr>
          <p:cNvPr id="3" name="Content Placeholder 2"/>
          <p:cNvSpPr>
            <a:spLocks noGrp="1"/>
          </p:cNvSpPr>
          <p:nvPr>
            <p:ph idx="1"/>
          </p:nvPr>
        </p:nvSpPr>
        <p:spPr>
          <a:xfrm>
            <a:off x="381000" y="1469706"/>
            <a:ext cx="6357257" cy="4767807"/>
          </a:xfrm>
        </p:spPr>
        <p:txBody>
          <a:bodyPr>
            <a:normAutofit/>
          </a:bodyPr>
          <a:lstStyle/>
          <a:p>
            <a:pPr marL="0" indent="0">
              <a:buNone/>
            </a:pPr>
            <a:r>
              <a:rPr lang="en-US" dirty="0" smtClean="0"/>
              <a:t>The Change Manager should know:</a:t>
            </a:r>
          </a:p>
          <a:p>
            <a:r>
              <a:rPr lang="en-US" dirty="0" smtClean="0"/>
              <a:t>A clear definition of “Culture” in an organizational context</a:t>
            </a:r>
          </a:p>
          <a:p>
            <a:r>
              <a:rPr lang="en-US" dirty="0" smtClean="0"/>
              <a:t>A useful mental model that describes some of the key dimensions of culture</a:t>
            </a:r>
          </a:p>
          <a:p>
            <a:r>
              <a:rPr lang="en-US" dirty="0" smtClean="0"/>
              <a:t>The impact of organizational culture on different types of changes and on the ease with which each can be implemented</a:t>
            </a:r>
          </a:p>
          <a:p>
            <a:r>
              <a:rPr lang="en-US" dirty="0" smtClean="0"/>
              <a:t>The role of organizational leadership in establishing. Maintaining and changing culture, including the cultural “levers” available to senior leaders</a:t>
            </a:r>
          </a:p>
          <a:p>
            <a:pPr marL="0" indent="0">
              <a:buNone/>
            </a:pPr>
            <a:endParaRPr lang="en-US" dirty="0"/>
          </a:p>
          <a:p>
            <a:pPr marL="0" indent="0">
              <a:buNone/>
            </a:pPr>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64411" y="1425129"/>
            <a:ext cx="4270990" cy="4270990"/>
          </a:xfrm>
          <a:prstGeom prst="rect">
            <a:avLst/>
          </a:prstGeom>
        </p:spPr>
      </p:pic>
      <p:sp>
        <p:nvSpPr>
          <p:cNvPr id="6" name="Rectangle 5"/>
          <p:cNvSpPr/>
          <p:nvPr/>
        </p:nvSpPr>
        <p:spPr>
          <a:xfrm>
            <a:off x="7227673" y="5511453"/>
            <a:ext cx="4107728" cy="369332"/>
          </a:xfrm>
          <a:prstGeom prst="rect">
            <a:avLst/>
          </a:prstGeom>
        </p:spPr>
        <p:txBody>
          <a:bodyPr wrap="none">
            <a:spAutoFit/>
          </a:bodyPr>
          <a:lstStyle/>
          <a:p>
            <a:r>
              <a:rPr lang="en-US" dirty="0" smtClean="0"/>
              <a:t>Hofstede</a:t>
            </a:r>
            <a:r>
              <a:rPr lang="en-US" dirty="0"/>
              <a:t>, </a:t>
            </a:r>
            <a:r>
              <a:rPr lang="en-US" dirty="0" err="1"/>
              <a:t>Trompenaars</a:t>
            </a:r>
            <a:r>
              <a:rPr lang="en-US" dirty="0"/>
              <a:t>, </a:t>
            </a:r>
            <a:r>
              <a:rPr lang="en-US" dirty="0" smtClean="0"/>
              <a:t>Hamden-Turner</a:t>
            </a:r>
            <a:endParaRPr lang="en-US" dirty="0"/>
          </a:p>
        </p:txBody>
      </p:sp>
    </p:spTree>
    <p:extLst>
      <p:ext uri="{BB962C8B-B14F-4D97-AF65-F5344CB8AC3E}">
        <p14:creationId xmlns:p14="http://schemas.microsoft.com/office/powerpoint/2010/main" val="1221045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Emergent </a:t>
            </a:r>
            <a:r>
              <a:rPr lang="en-US" sz="3600" dirty="0" smtClean="0"/>
              <a:t>Change</a:t>
            </a:r>
            <a:endParaRPr lang="en-US" sz="3600" dirty="0"/>
          </a:p>
        </p:txBody>
      </p:sp>
      <p:sp>
        <p:nvSpPr>
          <p:cNvPr id="3" name="Content Placeholder 2"/>
          <p:cNvSpPr>
            <a:spLocks noGrp="1"/>
          </p:cNvSpPr>
          <p:nvPr>
            <p:ph idx="1"/>
          </p:nvPr>
        </p:nvSpPr>
        <p:spPr>
          <a:xfrm>
            <a:off x="233180" y="1556793"/>
            <a:ext cx="5722452" cy="4569371"/>
          </a:xfrm>
        </p:spPr>
        <p:txBody>
          <a:bodyPr/>
          <a:lstStyle/>
          <a:p>
            <a:pPr marL="0" indent="0">
              <a:buNone/>
            </a:pPr>
            <a:r>
              <a:rPr lang="en-US" dirty="0" smtClean="0"/>
              <a:t>Emergent change occurs when:</a:t>
            </a:r>
          </a:p>
          <a:p>
            <a:r>
              <a:rPr lang="en-US" dirty="0" smtClean="0"/>
              <a:t>A need for changed patterns of values and behavior in the organization is identified.</a:t>
            </a:r>
          </a:p>
          <a:p>
            <a:r>
              <a:rPr lang="en-US" dirty="0" smtClean="0"/>
              <a:t>The direction of such change is specified.</a:t>
            </a:r>
          </a:p>
          <a:p>
            <a:r>
              <a:rPr lang="en-US" dirty="0"/>
              <a:t>O</a:t>
            </a:r>
            <a:r>
              <a:rPr lang="en-US" dirty="0" smtClean="0"/>
              <a:t>rganizational leaders take coordinated action to stimulate, encourage and reinforce these new patterns. </a:t>
            </a:r>
          </a:p>
          <a:p>
            <a:endParaRPr lang="en-US" dirty="0" smtClean="0"/>
          </a:p>
          <a:p>
            <a:endParaRPr lang="en-US" dirty="0"/>
          </a:p>
        </p:txBody>
      </p:sp>
      <p:sp>
        <p:nvSpPr>
          <p:cNvPr id="4" name="TextBox 3"/>
          <p:cNvSpPr txBox="1"/>
          <p:nvPr/>
        </p:nvSpPr>
        <p:spPr>
          <a:xfrm>
            <a:off x="233180" y="4846352"/>
            <a:ext cx="7277961" cy="923330"/>
          </a:xfrm>
          <a:prstGeom prst="rect">
            <a:avLst/>
          </a:prstGeom>
          <a:solidFill>
            <a:schemeClr val="bg1">
              <a:lumMod val="60000"/>
              <a:lumOff val="40000"/>
            </a:schemeClr>
          </a:solidFill>
          <a:ln>
            <a:solidFill>
              <a:schemeClr val="tx2">
                <a:lumMod val="75000"/>
              </a:schemeClr>
            </a:solidFill>
          </a:ln>
        </p:spPr>
        <p:txBody>
          <a:bodyPr wrap="square" rtlCol="0">
            <a:spAutoFit/>
          </a:bodyPr>
          <a:lstStyle/>
          <a:p>
            <a:r>
              <a:rPr lang="en-US" i="1" dirty="0" smtClean="0"/>
              <a:t>One way to find food for thought is to use the fork in the road, the bifurcation that marks the place of emergence in which a new line of development begins to branch off – William Irwin Thompson, Philosopher</a:t>
            </a:r>
            <a:endParaRPr lang="en-US" dirty="0"/>
          </a:p>
        </p:txBody>
      </p:sp>
    </p:spTree>
    <p:extLst>
      <p:ext uri="{BB962C8B-B14F-4D97-AF65-F5344CB8AC3E}">
        <p14:creationId xmlns:p14="http://schemas.microsoft.com/office/powerpoint/2010/main" val="53000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be A Change Manager?</a:t>
            </a:r>
            <a:endParaRPr lang="en-US" dirty="0"/>
          </a:p>
        </p:txBody>
      </p:sp>
      <p:pic>
        <p:nvPicPr>
          <p:cNvPr id="4" name="Content Placeholder 3"/>
          <p:cNvPicPr>
            <a:picLocks noGrp="1" noChangeAspect="1"/>
          </p:cNvPicPr>
          <p:nvPr>
            <p:ph idx="1"/>
          </p:nvPr>
        </p:nvPicPr>
        <p:blipFill>
          <a:blip r:embed="rId2"/>
          <a:stretch>
            <a:fillRect/>
          </a:stretch>
        </p:blipFill>
        <p:spPr>
          <a:xfrm>
            <a:off x="609600" y="1349320"/>
            <a:ext cx="6265947" cy="5072062"/>
          </a:xfrm>
          <a:prstGeom prst="rect">
            <a:avLst/>
          </a:prstGeom>
        </p:spPr>
      </p:pic>
      <p:sp>
        <p:nvSpPr>
          <p:cNvPr id="5" name="Content Placeholder 2"/>
          <p:cNvSpPr txBox="1">
            <a:spLocks/>
          </p:cNvSpPr>
          <p:nvPr/>
        </p:nvSpPr>
        <p:spPr>
          <a:xfrm>
            <a:off x="7194883" y="2203017"/>
            <a:ext cx="4608096" cy="381277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Clr>
                <a:srgbClr val="D5E04D"/>
              </a:buClr>
              <a:buFont typeface="Arial" pitchFamily="34" charset="0"/>
              <a:buChar char="•"/>
              <a:defRPr sz="2000" kern="1200">
                <a:solidFill>
                  <a:srgbClr val="84A93E"/>
                </a:solidFill>
                <a:latin typeface="Arial" pitchFamily="34" charset="0"/>
                <a:ea typeface="+mn-ea"/>
                <a:cs typeface="Arial" pitchFamily="34" charset="0"/>
              </a:defRPr>
            </a:lvl1pPr>
            <a:lvl2pPr marL="742950" indent="-285750" algn="l" defTabSz="914400" rtl="0" eaLnBrk="1" latinLnBrk="0" hangingPunct="1">
              <a:spcBef>
                <a:spcPct val="20000"/>
              </a:spcBef>
              <a:buClr>
                <a:srgbClr val="D5E04D"/>
              </a:buClr>
              <a:buFont typeface="Arial" pitchFamily="34" charset="0"/>
              <a:buChar char="•"/>
              <a:defRPr sz="2000" kern="1200">
                <a:solidFill>
                  <a:srgbClr val="84A93E"/>
                </a:solidFill>
                <a:latin typeface="Arial" pitchFamily="34" charset="0"/>
                <a:ea typeface="+mn-ea"/>
                <a:cs typeface="Arial" pitchFamily="34" charset="0"/>
              </a:defRPr>
            </a:lvl2pPr>
            <a:lvl3pPr marL="1143000" indent="-228600" algn="l" defTabSz="914400" rtl="0" eaLnBrk="1" latinLnBrk="0" hangingPunct="1">
              <a:spcBef>
                <a:spcPct val="20000"/>
              </a:spcBef>
              <a:buClr>
                <a:srgbClr val="D5E04D"/>
              </a:buClr>
              <a:buFont typeface="Arial" pitchFamily="34" charset="0"/>
              <a:buChar char="•"/>
              <a:defRPr sz="2000" kern="1200">
                <a:solidFill>
                  <a:srgbClr val="84A93E"/>
                </a:solidFill>
                <a:latin typeface="Arial" pitchFamily="34" charset="0"/>
                <a:ea typeface="+mn-ea"/>
                <a:cs typeface="Arial" pitchFamily="34" charset="0"/>
              </a:defRPr>
            </a:lvl3pPr>
            <a:lvl4pPr marL="1600200" indent="-228600" algn="l" defTabSz="914400" rtl="0" eaLnBrk="1" latinLnBrk="0" hangingPunct="1">
              <a:spcBef>
                <a:spcPct val="20000"/>
              </a:spcBef>
              <a:buClr>
                <a:srgbClr val="D5E04D"/>
              </a:buClr>
              <a:buFont typeface="Arial" pitchFamily="34" charset="0"/>
              <a:buChar char="•"/>
              <a:defRPr sz="2000" kern="1200">
                <a:solidFill>
                  <a:srgbClr val="84A93E"/>
                </a:solidFill>
                <a:latin typeface="Arial" pitchFamily="34" charset="0"/>
                <a:ea typeface="+mn-ea"/>
                <a:cs typeface="Arial" pitchFamily="34" charset="0"/>
              </a:defRPr>
            </a:lvl4pPr>
            <a:lvl5pPr marL="2057400" indent="-228600" algn="l" defTabSz="914400" rtl="0" eaLnBrk="1" latinLnBrk="0" hangingPunct="1">
              <a:spcBef>
                <a:spcPct val="20000"/>
              </a:spcBef>
              <a:buClr>
                <a:srgbClr val="D5E04D"/>
              </a:buClr>
              <a:buFont typeface="Arial" pitchFamily="34" charset="0"/>
              <a:buChar char="•"/>
              <a:defRPr sz="2000" kern="1200">
                <a:solidFill>
                  <a:srgbClr val="84A93E"/>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Also:</a:t>
            </a:r>
          </a:p>
          <a:p>
            <a:pPr>
              <a:spcBef>
                <a:spcPts val="600"/>
              </a:spcBef>
              <a:spcAft>
                <a:spcPts val="600"/>
              </a:spcAft>
            </a:pPr>
            <a:r>
              <a:rPr lang="en-US" sz="2400" dirty="0" smtClean="0"/>
              <a:t>You care about doing change right</a:t>
            </a:r>
          </a:p>
          <a:p>
            <a:pPr>
              <a:spcBef>
                <a:spcPts val="600"/>
              </a:spcBef>
              <a:spcAft>
                <a:spcPts val="600"/>
              </a:spcAft>
            </a:pPr>
            <a:r>
              <a:rPr lang="en-US" sz="2400" dirty="0" smtClean="0"/>
              <a:t>You like interacting with people</a:t>
            </a:r>
          </a:p>
          <a:p>
            <a:pPr>
              <a:spcBef>
                <a:spcPts val="600"/>
              </a:spcBef>
              <a:spcAft>
                <a:spcPts val="600"/>
              </a:spcAft>
            </a:pPr>
            <a:r>
              <a:rPr lang="en-US" sz="2400" dirty="0"/>
              <a:t>You have a knack and a passion for managing </a:t>
            </a:r>
            <a:r>
              <a:rPr lang="en-US" sz="2400" dirty="0" smtClean="0"/>
              <a:t>change</a:t>
            </a:r>
          </a:p>
          <a:p>
            <a:pPr>
              <a:spcBef>
                <a:spcPts val="600"/>
              </a:spcBef>
              <a:spcAft>
                <a:spcPts val="600"/>
              </a:spcAft>
            </a:pPr>
            <a:r>
              <a:rPr lang="en-US" sz="2400" dirty="0" smtClean="0"/>
              <a:t>You find it fun and rewarding work</a:t>
            </a:r>
          </a:p>
          <a:p>
            <a:pPr>
              <a:spcBef>
                <a:spcPts val="600"/>
              </a:spcBef>
              <a:spcAft>
                <a:spcPts val="600"/>
              </a:spcAft>
            </a:pPr>
            <a:r>
              <a:rPr lang="en-US" sz="2400" dirty="0" smtClean="0"/>
              <a:t>Your resume proudly says “Active Member of CMI” </a:t>
            </a:r>
            <a:endParaRPr lang="en-US" sz="2400" dirty="0"/>
          </a:p>
          <a:p>
            <a:endParaRPr lang="en-US" dirty="0">
              <a:solidFill>
                <a:srgbClr val="426321"/>
              </a:solidFill>
            </a:endParaRPr>
          </a:p>
        </p:txBody>
      </p:sp>
    </p:spTree>
    <p:extLst>
      <p:ext uri="{BB962C8B-B14F-4D97-AF65-F5344CB8AC3E}">
        <p14:creationId xmlns:p14="http://schemas.microsoft.com/office/powerpoint/2010/main" val="251185439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Emergent </a:t>
            </a:r>
            <a:r>
              <a:rPr lang="en-US" sz="3600" dirty="0" smtClean="0"/>
              <a:t>Change</a:t>
            </a:r>
            <a:endParaRPr lang="en-US" sz="3600" dirty="0"/>
          </a:p>
        </p:txBody>
      </p:sp>
      <p:sp>
        <p:nvSpPr>
          <p:cNvPr id="3" name="Content Placeholder 2"/>
          <p:cNvSpPr>
            <a:spLocks noGrp="1"/>
          </p:cNvSpPr>
          <p:nvPr>
            <p:ph idx="1"/>
          </p:nvPr>
        </p:nvSpPr>
        <p:spPr>
          <a:xfrm>
            <a:off x="209117" y="1508667"/>
            <a:ext cx="6128084" cy="4569371"/>
          </a:xfrm>
        </p:spPr>
        <p:txBody>
          <a:bodyPr/>
          <a:lstStyle/>
          <a:p>
            <a:pPr marL="0" indent="0">
              <a:buNone/>
            </a:pPr>
            <a:r>
              <a:rPr lang="en-US" dirty="0" smtClean="0"/>
              <a:t>Emergent change is different</a:t>
            </a:r>
          </a:p>
          <a:p>
            <a:r>
              <a:rPr lang="en-US" dirty="0" smtClean="0"/>
              <a:t>When the core of the change is to systems, structures, processes and practices, then planning and scheduling is possible</a:t>
            </a:r>
          </a:p>
          <a:p>
            <a:r>
              <a:rPr lang="en-US" dirty="0" smtClean="0"/>
              <a:t>When the core of the change is in the discretionary decisions people make about their patterns of values and behaviors, no dates can be fixed in advance. </a:t>
            </a:r>
          </a:p>
          <a:p>
            <a:r>
              <a:rPr lang="en-US" dirty="0" smtClean="0"/>
              <a:t>People will engage with new patterns of behavior individually and in their own time.</a:t>
            </a:r>
          </a:p>
          <a:p>
            <a:r>
              <a:rPr lang="en-US" dirty="0" smtClean="0"/>
              <a:t>Change Managers must give careful thought to the direction of change that is required and to the indicators which will show progress being made. </a:t>
            </a:r>
          </a:p>
          <a:p>
            <a:endParaRPr lang="en-US" dirty="0" smtClean="0"/>
          </a:p>
          <a:p>
            <a:endParaRPr lang="en-US" dirty="0"/>
          </a:p>
        </p:txBody>
      </p:sp>
    </p:spTree>
    <p:extLst>
      <p:ext uri="{BB962C8B-B14F-4D97-AF65-F5344CB8AC3E}">
        <p14:creationId xmlns:p14="http://schemas.microsoft.com/office/powerpoint/2010/main" val="22773170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Emergent </a:t>
            </a:r>
            <a:r>
              <a:rPr lang="en-US" sz="3600" dirty="0" smtClean="0"/>
              <a:t>Change</a:t>
            </a:r>
            <a:endParaRPr lang="en-US" sz="3600" dirty="0"/>
          </a:p>
        </p:txBody>
      </p:sp>
      <p:sp>
        <p:nvSpPr>
          <p:cNvPr id="3" name="Content Placeholder 2"/>
          <p:cNvSpPr>
            <a:spLocks noGrp="1"/>
          </p:cNvSpPr>
          <p:nvPr>
            <p:ph idx="1"/>
          </p:nvPr>
        </p:nvSpPr>
        <p:spPr>
          <a:xfrm>
            <a:off x="233180" y="1556793"/>
            <a:ext cx="6128084" cy="4569371"/>
          </a:xfrm>
        </p:spPr>
        <p:txBody>
          <a:bodyPr/>
          <a:lstStyle/>
          <a:p>
            <a:pPr marL="0" indent="0">
              <a:buNone/>
            </a:pPr>
            <a:r>
              <a:rPr lang="en-US" dirty="0" smtClean="0"/>
              <a:t>To help implement emerging change, Leaders can: </a:t>
            </a:r>
          </a:p>
          <a:p>
            <a:r>
              <a:rPr lang="en-US" dirty="0"/>
              <a:t>B</a:t>
            </a:r>
            <a:r>
              <a:rPr lang="en-US" dirty="0" smtClean="0"/>
              <a:t>e intentional about their words – challenging existing paradigms and supporting new ones.</a:t>
            </a:r>
          </a:p>
          <a:p>
            <a:r>
              <a:rPr lang="en-US" dirty="0" smtClean="0"/>
              <a:t>Make sure their own actions consistently model the expected behaviors.</a:t>
            </a:r>
          </a:p>
          <a:p>
            <a:r>
              <a:rPr lang="en-US" dirty="0" smtClean="0"/>
              <a:t>Celebrate and mark milestones on the journey </a:t>
            </a:r>
          </a:p>
          <a:p>
            <a:r>
              <a:rPr lang="en-US" dirty="0" smtClean="0"/>
              <a:t>Remain open to new data that might lead to redefinition of the direction – changes in values and behavior are seldom linear or predictable.</a:t>
            </a:r>
          </a:p>
          <a:p>
            <a:endParaRPr lang="en-US" dirty="0" smtClean="0"/>
          </a:p>
          <a:p>
            <a:endParaRPr lang="en-US" dirty="0" smtClean="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8616" y="1814763"/>
            <a:ext cx="5756108" cy="3837405"/>
          </a:xfrm>
          <a:prstGeom prst="rect">
            <a:avLst/>
          </a:prstGeom>
        </p:spPr>
      </p:pic>
    </p:spTree>
    <p:extLst>
      <p:ext uri="{BB962C8B-B14F-4D97-AF65-F5344CB8AC3E}">
        <p14:creationId xmlns:p14="http://schemas.microsoft.com/office/powerpoint/2010/main" val="42551427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Emergent </a:t>
            </a:r>
            <a:r>
              <a:rPr lang="en-US" sz="3600" dirty="0" smtClean="0"/>
              <a:t>Change</a:t>
            </a:r>
            <a:endParaRPr lang="en-US" sz="3600" dirty="0"/>
          </a:p>
        </p:txBody>
      </p:sp>
      <p:sp>
        <p:nvSpPr>
          <p:cNvPr id="3" name="Content Placeholder 2"/>
          <p:cNvSpPr>
            <a:spLocks noGrp="1"/>
          </p:cNvSpPr>
          <p:nvPr>
            <p:ph idx="1"/>
          </p:nvPr>
        </p:nvSpPr>
        <p:spPr>
          <a:xfrm>
            <a:off x="185054" y="1496635"/>
            <a:ext cx="6128084" cy="4569371"/>
          </a:xfrm>
        </p:spPr>
        <p:txBody>
          <a:bodyPr/>
          <a:lstStyle/>
          <a:p>
            <a:pPr marL="0" indent="0">
              <a:buNone/>
            </a:pPr>
            <a:r>
              <a:rPr lang="en-US" dirty="0" smtClean="0"/>
              <a:t>Effective Change Managers help their senior colleagues and organizational leaders to:</a:t>
            </a:r>
          </a:p>
          <a:p>
            <a:r>
              <a:rPr lang="en-US" dirty="0" smtClean="0"/>
              <a:t>Set appropriate direction.</a:t>
            </a:r>
          </a:p>
          <a:p>
            <a:r>
              <a:rPr lang="en-US" dirty="0" smtClean="0"/>
              <a:t>Find relevant behavioral indicators.</a:t>
            </a:r>
          </a:p>
          <a:p>
            <a:r>
              <a:rPr lang="en-US" dirty="0" smtClean="0"/>
              <a:t>Identify tipping points.</a:t>
            </a:r>
          </a:p>
          <a:p>
            <a:r>
              <a:rPr lang="en-US" dirty="0" smtClean="0"/>
              <a:t>Create an environment supportive of the new values and behaviors. </a:t>
            </a:r>
          </a:p>
          <a:p>
            <a:endParaRPr lang="en-US" dirty="0" smtClean="0"/>
          </a:p>
          <a:p>
            <a:endParaRPr lang="en-US" dirty="0"/>
          </a:p>
        </p:txBody>
      </p:sp>
    </p:spTree>
    <p:extLst>
      <p:ext uri="{BB962C8B-B14F-4D97-AF65-F5344CB8AC3E}">
        <p14:creationId xmlns:p14="http://schemas.microsoft.com/office/powerpoint/2010/main" val="28073547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Emergent </a:t>
            </a:r>
            <a:r>
              <a:rPr lang="en-US" sz="3600" dirty="0" smtClean="0"/>
              <a:t>Change</a:t>
            </a:r>
            <a:endParaRPr lang="en-US" sz="3600" dirty="0"/>
          </a:p>
        </p:txBody>
      </p:sp>
      <p:sp>
        <p:nvSpPr>
          <p:cNvPr id="3" name="Content Placeholder 2"/>
          <p:cNvSpPr>
            <a:spLocks noGrp="1"/>
          </p:cNvSpPr>
          <p:nvPr>
            <p:ph idx="1"/>
          </p:nvPr>
        </p:nvSpPr>
        <p:spPr>
          <a:xfrm>
            <a:off x="141634" y="1436477"/>
            <a:ext cx="5489146" cy="5325270"/>
          </a:xfrm>
        </p:spPr>
        <p:txBody>
          <a:bodyPr>
            <a:normAutofit/>
          </a:bodyPr>
          <a:lstStyle/>
          <a:p>
            <a:pPr marL="0" indent="0">
              <a:buNone/>
            </a:pPr>
            <a:r>
              <a:rPr lang="en-US" dirty="0" smtClean="0"/>
              <a:t>The effective Change Manager must know:</a:t>
            </a:r>
          </a:p>
          <a:p>
            <a:r>
              <a:rPr lang="en-US" dirty="0" smtClean="0"/>
              <a:t>Categories of change that are likely to contain components of emergent change and how to define those components</a:t>
            </a:r>
          </a:p>
          <a:p>
            <a:r>
              <a:rPr lang="en-US" dirty="0" smtClean="0"/>
              <a:t>Ways to define and describe the patterns of behavior and values that will characterize the organization when the change is successful</a:t>
            </a:r>
          </a:p>
          <a:p>
            <a:r>
              <a:rPr lang="en-US" dirty="0" smtClean="0"/>
              <a:t>Leadership strategies to achieve change in a world that is Volatile, Uncertain, Complex and Ambiguous (VUCA)</a:t>
            </a:r>
          </a:p>
          <a:p>
            <a:endParaRPr lang="en-US" dirty="0"/>
          </a:p>
        </p:txBody>
      </p:sp>
      <p:pic>
        <p:nvPicPr>
          <p:cNvPr id="6" name="Picture 5"/>
          <p:cNvPicPr>
            <a:picLocks noChangeAspect="1"/>
          </p:cNvPicPr>
          <p:nvPr/>
        </p:nvPicPr>
        <p:blipFill>
          <a:blip r:embed="rId2"/>
          <a:stretch>
            <a:fillRect/>
          </a:stretch>
        </p:blipFill>
        <p:spPr>
          <a:xfrm>
            <a:off x="6187547" y="1338262"/>
            <a:ext cx="5914467" cy="4787902"/>
          </a:xfrm>
          <a:prstGeom prst="rect">
            <a:avLst/>
          </a:prstGeom>
        </p:spPr>
      </p:pic>
    </p:spTree>
    <p:extLst>
      <p:ext uri="{BB962C8B-B14F-4D97-AF65-F5344CB8AC3E}">
        <p14:creationId xmlns:p14="http://schemas.microsoft.com/office/powerpoint/2010/main" val="30604819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Emergent </a:t>
            </a:r>
            <a:r>
              <a:rPr lang="en-US" sz="3600" dirty="0" smtClean="0"/>
              <a:t>Change</a:t>
            </a:r>
            <a:endParaRPr lang="en-US" sz="3600" dirty="0"/>
          </a:p>
        </p:txBody>
      </p:sp>
      <p:sp>
        <p:nvSpPr>
          <p:cNvPr id="3" name="Content Placeholder 2"/>
          <p:cNvSpPr>
            <a:spLocks noGrp="1"/>
          </p:cNvSpPr>
          <p:nvPr>
            <p:ph idx="1"/>
          </p:nvPr>
        </p:nvSpPr>
        <p:spPr>
          <a:xfrm>
            <a:off x="141633" y="1436477"/>
            <a:ext cx="4610841" cy="4976355"/>
          </a:xfrm>
        </p:spPr>
        <p:txBody>
          <a:bodyPr>
            <a:normAutofit/>
          </a:bodyPr>
          <a:lstStyle/>
          <a:p>
            <a:pPr marL="0" indent="0">
              <a:buNone/>
            </a:pPr>
            <a:r>
              <a:rPr lang="en-US" dirty="0" smtClean="0"/>
              <a:t>The effective Change Manager must know how the concepts of critical mass, nudge and tipping point can be used to maintain momentum towards the desired and defined future state.</a:t>
            </a:r>
          </a:p>
          <a:p>
            <a:endParaRPr lang="en-US" dirty="0" smtClean="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23874" y="1597212"/>
            <a:ext cx="7479965" cy="4296074"/>
          </a:xfrm>
          <a:prstGeom prst="rect">
            <a:avLst/>
          </a:prstGeom>
        </p:spPr>
      </p:pic>
    </p:spTree>
    <p:extLst>
      <p:ext uri="{BB962C8B-B14F-4D97-AF65-F5344CB8AC3E}">
        <p14:creationId xmlns:p14="http://schemas.microsoft.com/office/powerpoint/2010/main" val="32407357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Questions?</a:t>
            </a:r>
            <a:endParaRPr lang="en-US" sz="3600" dirty="0"/>
          </a:p>
        </p:txBody>
      </p:sp>
      <p:sp>
        <p:nvSpPr>
          <p:cNvPr id="3" name="Content Placeholder 2"/>
          <p:cNvSpPr>
            <a:spLocks noGrp="1"/>
          </p:cNvSpPr>
          <p:nvPr>
            <p:ph idx="1"/>
          </p:nvPr>
        </p:nvSpPr>
        <p:spPr>
          <a:xfrm>
            <a:off x="224589" y="6304547"/>
            <a:ext cx="10972800" cy="302880"/>
          </a:xfrm>
        </p:spPr>
        <p:txBody>
          <a:bodyPr>
            <a:normAutofit fontScale="85000" lnSpcReduction="20000"/>
          </a:bodyPr>
          <a:lstStyle/>
          <a:p>
            <a:pPr marL="0" indent="0">
              <a:buNone/>
            </a:pPr>
            <a:r>
              <a:rPr lang="en-US" dirty="0" smtClean="0"/>
              <a:t>Note: Images used in the presentation are for education purpose only</a:t>
            </a:r>
          </a:p>
          <a:p>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747211" y="1495927"/>
            <a:ext cx="5736287" cy="4134852"/>
          </a:xfrm>
          <a:prstGeom prst="rect">
            <a:avLst/>
          </a:prstGeom>
          <a:noFill/>
          <a:ln w="9525">
            <a:noFill/>
            <a:miter lim="800000"/>
            <a:headEnd/>
            <a:tailEnd/>
          </a:ln>
        </p:spPr>
      </p:pic>
    </p:spTree>
    <p:extLst>
      <p:ext uri="{BB962C8B-B14F-4D97-AF65-F5344CB8AC3E}">
        <p14:creationId xmlns:p14="http://schemas.microsoft.com/office/powerpoint/2010/main" val="938615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 Change Manager does</a:t>
            </a:r>
          </a:p>
        </p:txBody>
      </p:sp>
      <p:sp>
        <p:nvSpPr>
          <p:cNvPr id="3" name="Content Placeholder 2"/>
          <p:cNvSpPr>
            <a:spLocks noGrp="1"/>
          </p:cNvSpPr>
          <p:nvPr>
            <p:ph idx="1"/>
          </p:nvPr>
        </p:nvSpPr>
        <p:spPr>
          <a:xfrm>
            <a:off x="320842" y="1412414"/>
            <a:ext cx="7186863" cy="4952291"/>
          </a:xfrm>
        </p:spPr>
        <p:txBody>
          <a:bodyPr>
            <a:normAutofit lnSpcReduction="10000"/>
          </a:bodyPr>
          <a:lstStyle/>
          <a:p>
            <a:r>
              <a:rPr lang="en-US" dirty="0"/>
              <a:t>Advocates appropriate and effective change management practices</a:t>
            </a:r>
          </a:p>
          <a:p>
            <a:r>
              <a:rPr lang="en-US" dirty="0"/>
              <a:t>Defines change, placing it in context</a:t>
            </a:r>
          </a:p>
          <a:p>
            <a:r>
              <a:rPr lang="en-US" dirty="0"/>
              <a:t>Engages people to the extent necessary for the change initiative to succeed</a:t>
            </a:r>
          </a:p>
          <a:p>
            <a:r>
              <a:rPr lang="en-US" dirty="0"/>
              <a:t>Helps manage the benefits of change to both the &lt;affected&gt; unit and the wider organization</a:t>
            </a:r>
          </a:p>
          <a:p>
            <a:r>
              <a:rPr lang="en-US" dirty="0"/>
              <a:t>Supports development and execution of comprehensive plans for change initiatives</a:t>
            </a:r>
          </a:p>
          <a:p>
            <a:r>
              <a:rPr lang="en-US" dirty="0"/>
              <a:t>Facilitates the change process for individuals, teams, and the wider organization</a:t>
            </a:r>
          </a:p>
          <a:p>
            <a:r>
              <a:rPr lang="en-US" dirty="0"/>
              <a:t>Ensures that change becomes embedded in the organization – the new “business as usual”</a:t>
            </a:r>
          </a:p>
          <a:p>
            <a:r>
              <a:rPr lang="en-US" dirty="0"/>
              <a:t>Advises and coaches senior colleagues who are sponsoring or leading change initiatives</a:t>
            </a:r>
          </a:p>
          <a:p>
            <a:endParaRPr lang="en-US" dirty="0" smtClean="0">
              <a:solidFill>
                <a:srgbClr val="426321"/>
              </a:solidFill>
            </a:endParaRPr>
          </a:p>
          <a:p>
            <a:endParaRPr lang="en-US" dirty="0">
              <a:solidFill>
                <a:srgbClr val="42632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07705" y="2477002"/>
            <a:ext cx="4410961" cy="2480009"/>
          </a:xfrm>
          <a:prstGeom prst="rect">
            <a:avLst/>
          </a:prstGeom>
        </p:spPr>
      </p:pic>
    </p:spTree>
    <p:extLst>
      <p:ext uri="{BB962C8B-B14F-4D97-AF65-F5344CB8AC3E}">
        <p14:creationId xmlns:p14="http://schemas.microsoft.com/office/powerpoint/2010/main" val="39589132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 Change Manager also </a:t>
            </a:r>
            <a:r>
              <a:rPr lang="en-US" dirty="0" smtClean="0"/>
              <a:t>Knows</a:t>
            </a:r>
            <a:endParaRPr lang="en-US" dirty="0"/>
          </a:p>
        </p:txBody>
      </p:sp>
      <p:sp>
        <p:nvSpPr>
          <p:cNvPr id="3" name="Content Placeholder 2"/>
          <p:cNvSpPr>
            <a:spLocks noGrp="1"/>
          </p:cNvSpPr>
          <p:nvPr>
            <p:ph idx="1"/>
          </p:nvPr>
        </p:nvSpPr>
        <p:spPr>
          <a:xfrm>
            <a:off x="320842" y="1412414"/>
            <a:ext cx="6452937" cy="4952291"/>
          </a:xfrm>
        </p:spPr>
        <p:txBody>
          <a:bodyPr>
            <a:noAutofit/>
          </a:bodyPr>
          <a:lstStyle/>
          <a:p>
            <a:r>
              <a:rPr lang="en-US" sz="2400" dirty="0"/>
              <a:t>Historically, most change initiatives fail to deliver the promised benefits</a:t>
            </a:r>
          </a:p>
          <a:p>
            <a:r>
              <a:rPr lang="en-US" sz="2400" dirty="0"/>
              <a:t>This fact highlights the importance of a relentless focus on good change management practices</a:t>
            </a:r>
          </a:p>
          <a:p>
            <a:r>
              <a:rPr lang="en-US" sz="2400" dirty="0"/>
              <a:t>Following good practices greatly increases the probability of successful change</a:t>
            </a:r>
          </a:p>
          <a:p>
            <a:r>
              <a:rPr lang="en-US" sz="2400" dirty="0"/>
              <a:t>Structuring the change initiative and working with operational managers will ensure the best possible chance of delivering the expected benefits</a:t>
            </a:r>
          </a:p>
          <a:p>
            <a:r>
              <a:rPr lang="en-US" sz="2400" dirty="0"/>
              <a:t>Not having a plan for change is a de facto plan to fail</a:t>
            </a:r>
          </a:p>
          <a:p>
            <a:endParaRPr lang="en-US" sz="2400" dirty="0" smtClean="0">
              <a:solidFill>
                <a:srgbClr val="42632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779" y="2242593"/>
            <a:ext cx="5072581" cy="2906923"/>
          </a:xfrm>
          <a:prstGeom prst="rect">
            <a:avLst/>
          </a:prstGeom>
        </p:spPr>
      </p:pic>
    </p:spTree>
    <p:extLst>
      <p:ext uri="{BB962C8B-B14F-4D97-AF65-F5344CB8AC3E}">
        <p14:creationId xmlns:p14="http://schemas.microsoft.com/office/powerpoint/2010/main" val="383296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1"/>
            <a:ext cx="7174832" cy="1253067"/>
          </a:xfrm>
        </p:spPr>
        <p:txBody>
          <a:bodyPr>
            <a:normAutofit/>
          </a:bodyPr>
          <a:lstStyle/>
          <a:p>
            <a:r>
              <a:rPr lang="en-US" dirty="0"/>
              <a:t>Knowledge Components of the Change Management Prospective</a:t>
            </a:r>
          </a:p>
        </p:txBody>
      </p:sp>
      <p:sp>
        <p:nvSpPr>
          <p:cNvPr id="3" name="Content Placeholder 2"/>
          <p:cNvSpPr>
            <a:spLocks noGrp="1"/>
          </p:cNvSpPr>
          <p:nvPr>
            <p:ph idx="1"/>
          </p:nvPr>
        </p:nvSpPr>
        <p:spPr>
          <a:xfrm>
            <a:off x="320843" y="1412414"/>
            <a:ext cx="5574632" cy="4952291"/>
          </a:xfrm>
        </p:spPr>
        <p:txBody>
          <a:bodyPr>
            <a:normAutofit/>
          </a:bodyPr>
          <a:lstStyle/>
          <a:p>
            <a:pPr marL="457200" indent="-457200">
              <a:buFont typeface="+mj-lt"/>
              <a:buAutoNum type="arabicPeriod"/>
            </a:pPr>
            <a:r>
              <a:rPr lang="en-US" sz="2800" dirty="0"/>
              <a:t>Why change management matters</a:t>
            </a:r>
          </a:p>
          <a:p>
            <a:pPr marL="457200" indent="-457200">
              <a:buFont typeface="+mj-lt"/>
              <a:buAutoNum type="arabicPeriod"/>
            </a:pPr>
            <a:r>
              <a:rPr lang="en-US" sz="2800" dirty="0"/>
              <a:t>Change and the individual</a:t>
            </a:r>
          </a:p>
          <a:p>
            <a:pPr marL="457200" indent="-457200">
              <a:buFont typeface="+mj-lt"/>
              <a:buAutoNum type="arabicPeriod"/>
            </a:pPr>
            <a:r>
              <a:rPr lang="en-US" sz="2800" dirty="0"/>
              <a:t>Change and the organization</a:t>
            </a:r>
          </a:p>
          <a:p>
            <a:pPr marL="457200" indent="-457200">
              <a:buFont typeface="+mj-lt"/>
              <a:buAutoNum type="arabicPeriod"/>
            </a:pPr>
            <a:r>
              <a:rPr lang="en-US" sz="2800" dirty="0"/>
              <a:t>Key roles in organizational change</a:t>
            </a:r>
          </a:p>
          <a:p>
            <a:pPr marL="457200" indent="-457200">
              <a:buFont typeface="+mj-lt"/>
              <a:buAutoNum type="arabicPeriod"/>
            </a:pPr>
            <a:r>
              <a:rPr lang="en-US" sz="2800" dirty="0"/>
              <a:t>Organizational culture and change</a:t>
            </a:r>
          </a:p>
          <a:p>
            <a:pPr marL="457200" indent="-457200">
              <a:buFont typeface="+mj-lt"/>
              <a:buAutoNum type="arabicPeriod"/>
            </a:pPr>
            <a:r>
              <a:rPr lang="en-US" sz="2800" dirty="0"/>
              <a:t>Emergent change</a:t>
            </a:r>
          </a:p>
        </p:txBody>
      </p:sp>
      <p:graphicFrame>
        <p:nvGraphicFramePr>
          <p:cNvPr id="4" name="Table 3"/>
          <p:cNvGraphicFramePr>
            <a:graphicFrameLocks noGrp="1"/>
          </p:cNvGraphicFramePr>
          <p:nvPr>
            <p:extLst>
              <p:ext uri="{D42A27DB-BD31-4B8C-83A1-F6EECF244321}">
                <p14:modId xmlns:p14="http://schemas.microsoft.com/office/powerpoint/2010/main" val="3770838714"/>
              </p:ext>
            </p:extLst>
          </p:nvPr>
        </p:nvGraphicFramePr>
        <p:xfrm>
          <a:off x="6196264" y="1443790"/>
          <a:ext cx="5811252" cy="4692315"/>
        </p:xfrm>
        <a:graphic>
          <a:graphicData uri="http://schemas.openxmlformats.org/drawingml/2006/table">
            <a:tbl>
              <a:tblPr firstRow="1" bandRow="1">
                <a:tableStyleId>{073A0DAA-6AF3-43AB-8588-CEC1D06C72B9}</a:tableStyleId>
              </a:tblPr>
              <a:tblGrid>
                <a:gridCol w="2135634"/>
                <a:gridCol w="610181"/>
                <a:gridCol w="595654"/>
                <a:gridCol w="639237"/>
                <a:gridCol w="624711"/>
                <a:gridCol w="610183"/>
                <a:gridCol w="595652"/>
              </a:tblGrid>
              <a:tr h="1859009">
                <a:tc>
                  <a:txBody>
                    <a:bodyPr/>
                    <a:lstStyle/>
                    <a:p>
                      <a:r>
                        <a:rPr lang="en-US" sz="1400" b="0" dirty="0" smtClean="0">
                          <a:solidFill>
                            <a:schemeClr val="tx2">
                              <a:lumMod val="75000"/>
                            </a:schemeClr>
                          </a:solidFill>
                        </a:rPr>
                        <a:t>CM Core Competency</a:t>
                      </a:r>
                      <a:endParaRPr lang="en-US" sz="1400" b="0" dirty="0">
                        <a:solidFill>
                          <a:schemeClr val="tx2">
                            <a:lumMod val="75000"/>
                          </a:schemeClr>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r>
                        <a:rPr lang="en-US" sz="1400" b="0" dirty="0" smtClean="0">
                          <a:solidFill>
                            <a:schemeClr val="tx2">
                              <a:lumMod val="75000"/>
                            </a:schemeClr>
                          </a:solidFill>
                        </a:rPr>
                        <a:t>Why change matters</a:t>
                      </a:r>
                      <a:endParaRPr lang="en-US" sz="1400" b="0" dirty="0">
                        <a:solidFill>
                          <a:schemeClr val="tx2">
                            <a:lumMod val="75000"/>
                          </a:schemeClr>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r>
                        <a:rPr lang="en-US" sz="1400" b="0" dirty="0" smtClean="0">
                          <a:solidFill>
                            <a:schemeClr val="tx2">
                              <a:lumMod val="75000"/>
                            </a:schemeClr>
                          </a:solidFill>
                        </a:rPr>
                        <a:t>Change and the individual</a:t>
                      </a:r>
                      <a:endParaRPr lang="en-US" sz="1400" b="0" dirty="0">
                        <a:solidFill>
                          <a:schemeClr val="tx2">
                            <a:lumMod val="75000"/>
                          </a:schemeClr>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r>
                        <a:rPr lang="en-US" sz="1400" b="0" dirty="0" smtClean="0">
                          <a:solidFill>
                            <a:schemeClr val="tx2">
                              <a:lumMod val="75000"/>
                            </a:schemeClr>
                          </a:solidFill>
                        </a:rPr>
                        <a:t>Change and the organization</a:t>
                      </a:r>
                      <a:endParaRPr lang="en-US" sz="1400" b="0" dirty="0">
                        <a:solidFill>
                          <a:schemeClr val="tx2">
                            <a:lumMod val="75000"/>
                          </a:schemeClr>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r>
                        <a:rPr lang="en-US" sz="1400" b="0" dirty="0" smtClean="0">
                          <a:solidFill>
                            <a:schemeClr val="tx2">
                              <a:lumMod val="75000"/>
                            </a:schemeClr>
                          </a:solidFill>
                        </a:rPr>
                        <a:t>Key roles in organizational change</a:t>
                      </a:r>
                      <a:endParaRPr lang="en-US" sz="1400" b="0" dirty="0">
                        <a:solidFill>
                          <a:schemeClr val="tx2">
                            <a:lumMod val="75000"/>
                          </a:schemeClr>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r>
                        <a:rPr lang="en-US" sz="1400" b="0" dirty="0" smtClean="0">
                          <a:solidFill>
                            <a:schemeClr val="tx2">
                              <a:lumMod val="75000"/>
                            </a:schemeClr>
                          </a:solidFill>
                        </a:rPr>
                        <a:t>Organizational culture and change</a:t>
                      </a:r>
                      <a:endParaRPr lang="en-US" sz="1400" b="0" dirty="0">
                        <a:solidFill>
                          <a:schemeClr val="tx2">
                            <a:lumMod val="75000"/>
                          </a:schemeClr>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r>
                        <a:rPr lang="en-US" sz="1400" b="0" dirty="0" smtClean="0">
                          <a:solidFill>
                            <a:schemeClr val="tx2">
                              <a:lumMod val="75000"/>
                            </a:schemeClr>
                          </a:solidFill>
                        </a:rPr>
                        <a:t>Emergent change</a:t>
                      </a:r>
                      <a:endParaRPr lang="en-US" sz="1400" b="0" dirty="0">
                        <a:solidFill>
                          <a:schemeClr val="tx2">
                            <a:lumMod val="75000"/>
                          </a:schemeClr>
                        </a:solidFill>
                      </a:endParaRPr>
                    </a:p>
                  </a:txBody>
                  <a:tcPr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r>
              <a:tr h="386182">
                <a:tc>
                  <a:txBody>
                    <a:bodyPr/>
                    <a:lstStyle/>
                    <a:p>
                      <a:r>
                        <a:rPr lang="en-US" sz="1400" dirty="0" smtClean="0">
                          <a:solidFill>
                            <a:schemeClr val="tx2">
                              <a:lumMod val="75000"/>
                            </a:schemeClr>
                          </a:solidFill>
                        </a:rPr>
                        <a:t>Facilitating Change</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47799">
                <a:tc>
                  <a:txBody>
                    <a:bodyPr/>
                    <a:lstStyle/>
                    <a:p>
                      <a:r>
                        <a:rPr lang="en-US" sz="1400" dirty="0" smtClean="0">
                          <a:solidFill>
                            <a:schemeClr val="tx2">
                              <a:lumMod val="75000"/>
                            </a:schemeClr>
                          </a:solidFill>
                        </a:rPr>
                        <a:t>Strategic Thinker</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35903">
                <a:tc>
                  <a:txBody>
                    <a:bodyPr/>
                    <a:lstStyle/>
                    <a:p>
                      <a:r>
                        <a:rPr lang="en-US" sz="1400" dirty="0" smtClean="0">
                          <a:solidFill>
                            <a:schemeClr val="tx2">
                              <a:lumMod val="75000"/>
                            </a:schemeClr>
                          </a:solidFill>
                        </a:rPr>
                        <a:t>Thinking &amp; Judgement</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63740">
                <a:tc>
                  <a:txBody>
                    <a:bodyPr/>
                    <a:lstStyle/>
                    <a:p>
                      <a:r>
                        <a:rPr lang="en-US" sz="1400" dirty="0" smtClean="0">
                          <a:solidFill>
                            <a:schemeClr val="tx2">
                              <a:lumMod val="75000"/>
                            </a:schemeClr>
                          </a:solidFill>
                        </a:rPr>
                        <a:t>Influencing Others</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38600">
                <a:tc>
                  <a:txBody>
                    <a:bodyPr/>
                    <a:lstStyle/>
                    <a:p>
                      <a:r>
                        <a:rPr lang="en-US" sz="1400" dirty="0" smtClean="0">
                          <a:solidFill>
                            <a:schemeClr val="tx2">
                              <a:lumMod val="75000"/>
                            </a:schemeClr>
                          </a:solidFill>
                        </a:rPr>
                        <a:t>Coaching</a:t>
                      </a:r>
                      <a:r>
                        <a:rPr lang="en-US" sz="1400" baseline="0" dirty="0" smtClean="0">
                          <a:solidFill>
                            <a:schemeClr val="tx2">
                              <a:lumMod val="75000"/>
                            </a:schemeClr>
                          </a:solidFill>
                        </a:rPr>
                        <a:t> for Change</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53194">
                <a:tc>
                  <a:txBody>
                    <a:bodyPr/>
                    <a:lstStyle/>
                    <a:p>
                      <a:r>
                        <a:rPr lang="en-US" sz="1400" dirty="0" smtClean="0">
                          <a:solidFill>
                            <a:schemeClr val="tx2">
                              <a:lumMod val="75000"/>
                            </a:schemeClr>
                          </a:solidFill>
                        </a:rPr>
                        <a:t>Project Management</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36">
                <a:tc>
                  <a:txBody>
                    <a:bodyPr/>
                    <a:lstStyle/>
                    <a:p>
                      <a:r>
                        <a:rPr lang="en-US" sz="1400" dirty="0" smtClean="0">
                          <a:solidFill>
                            <a:schemeClr val="tx2">
                              <a:lumMod val="75000"/>
                            </a:schemeClr>
                          </a:solidFill>
                        </a:rPr>
                        <a:t>Communication Skills</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37052">
                <a:tc>
                  <a:txBody>
                    <a:bodyPr/>
                    <a:lstStyle/>
                    <a:p>
                      <a:r>
                        <a:rPr lang="en-US" sz="1400" dirty="0" smtClean="0">
                          <a:solidFill>
                            <a:schemeClr val="tx2">
                              <a:lumMod val="75000"/>
                            </a:schemeClr>
                          </a:solidFill>
                        </a:rPr>
                        <a:t>Self-Management</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5000"/>
                      </a:schemeClr>
                    </a:solidFill>
                  </a:tcPr>
                </a:tc>
                <a:tc>
                  <a:txBody>
                    <a:bodyPr/>
                    <a:lstStyle/>
                    <a:p>
                      <a:pPr algn="ct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US" sz="1400" dirty="0" smtClean="0">
                          <a:solidFill>
                            <a:schemeClr val="tx2">
                              <a:lumMod val="75000"/>
                            </a:schemeClr>
                          </a:solidFill>
                        </a:rPr>
                        <a:t>O</a:t>
                      </a: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1400" dirty="0">
                        <a:solidFill>
                          <a:schemeClr val="tx2">
                            <a:lumMod val="7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val="2453976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Change Management Matters</a:t>
            </a:r>
            <a:endParaRPr lang="en-US" dirty="0"/>
          </a:p>
        </p:txBody>
      </p:sp>
      <p:sp>
        <p:nvSpPr>
          <p:cNvPr id="3" name="Content Placeholder 2"/>
          <p:cNvSpPr>
            <a:spLocks noGrp="1"/>
          </p:cNvSpPr>
          <p:nvPr>
            <p:ph idx="1"/>
          </p:nvPr>
        </p:nvSpPr>
        <p:spPr>
          <a:xfrm>
            <a:off x="236621" y="1398853"/>
            <a:ext cx="10972800" cy="4569371"/>
          </a:xfrm>
        </p:spPr>
        <p:txBody>
          <a:bodyPr/>
          <a:lstStyle/>
          <a:p>
            <a:r>
              <a:rPr lang="en-US" dirty="0" smtClean="0"/>
              <a:t>Effective change managers must advocate the importance of good practice.</a:t>
            </a:r>
          </a:p>
          <a:p>
            <a:r>
              <a:rPr lang="en-US" dirty="0" smtClean="0"/>
              <a:t>They also need to clearly articulate the high-level factors that lead to effective change implementation.</a:t>
            </a:r>
          </a:p>
          <a:p>
            <a:r>
              <a:rPr lang="en-US" dirty="0" smtClean="0"/>
              <a:t>Organization leaders are often overly optimistic about a change. They see clearly how beneficial a proposed change will be and assume that others will also.</a:t>
            </a:r>
          </a:p>
          <a:p>
            <a:pPr lvl="1"/>
            <a:r>
              <a:rPr lang="en-US" dirty="0" smtClean="0"/>
              <a:t>They have confidence that existing situations will easily transfer to the changed situation</a:t>
            </a:r>
          </a:p>
          <a:p>
            <a:pPr lvl="1"/>
            <a:r>
              <a:rPr lang="en-US" dirty="0" smtClean="0"/>
              <a:t>They often define too narrowly the range of people who are affected</a:t>
            </a:r>
          </a:p>
          <a:p>
            <a:r>
              <a:rPr lang="en-US" dirty="0" smtClean="0"/>
              <a:t>The change manager’s ability to offer caution, based on good research, can help define the change more realistically</a:t>
            </a:r>
          </a:p>
          <a:p>
            <a:pPr lvl="1"/>
            <a:r>
              <a:rPr lang="en-US" dirty="0" smtClean="0"/>
              <a:t>They must also be able to explain the best practices for change in a short “elevator speech”. </a:t>
            </a:r>
            <a:endParaRPr lang="en-US" dirty="0"/>
          </a:p>
        </p:txBody>
      </p:sp>
      <p:sp>
        <p:nvSpPr>
          <p:cNvPr id="4" name="TextBox 3"/>
          <p:cNvSpPr txBox="1"/>
          <p:nvPr/>
        </p:nvSpPr>
        <p:spPr>
          <a:xfrm>
            <a:off x="629653" y="5506559"/>
            <a:ext cx="6184233" cy="923330"/>
          </a:xfrm>
          <a:prstGeom prst="rect">
            <a:avLst/>
          </a:prstGeom>
          <a:solidFill>
            <a:schemeClr val="bg1">
              <a:lumMod val="60000"/>
              <a:lumOff val="40000"/>
            </a:schemeClr>
          </a:solidFill>
          <a:ln>
            <a:solidFill>
              <a:schemeClr val="tx2">
                <a:lumMod val="75000"/>
              </a:schemeClr>
            </a:solidFill>
          </a:ln>
        </p:spPr>
        <p:txBody>
          <a:bodyPr wrap="square" rtlCol="0">
            <a:spAutoFit/>
          </a:bodyPr>
          <a:lstStyle/>
          <a:p>
            <a:r>
              <a:rPr lang="en-US" i="1" dirty="0" smtClean="0"/>
              <a:t>It is not the strongest of the species that survives, nor the most intelligent that survives. It is the one that is most adaptable to change</a:t>
            </a:r>
            <a:r>
              <a:rPr lang="en-US" dirty="0" smtClean="0"/>
              <a:t>. - Charles Darwin</a:t>
            </a:r>
            <a:endParaRPr lang="en-US" dirty="0"/>
          </a:p>
        </p:txBody>
      </p:sp>
    </p:spTree>
    <p:extLst>
      <p:ext uri="{BB962C8B-B14F-4D97-AF65-F5344CB8AC3E}">
        <p14:creationId xmlns:p14="http://schemas.microsoft.com/office/powerpoint/2010/main" val="42229362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Change Management Matters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Change Managers should know:</a:t>
            </a:r>
          </a:p>
          <a:p>
            <a:r>
              <a:rPr lang="en-US" dirty="0" smtClean="0"/>
              <a:t>Current research over the past two decades shows ~30% of all changes are mostly or wholly successful</a:t>
            </a:r>
            <a:r>
              <a:rPr lang="en-US" dirty="0"/>
              <a:t> </a:t>
            </a:r>
            <a:r>
              <a:rPr lang="en-US" dirty="0" smtClean="0"/>
              <a:t>(Hughes 2011).</a:t>
            </a:r>
          </a:p>
          <a:p>
            <a:r>
              <a:rPr lang="en-US" dirty="0" smtClean="0"/>
              <a:t>Applying change management best practices will increase the probability of successfully implementing a change (</a:t>
            </a:r>
            <a:r>
              <a:rPr lang="en-US" dirty="0" err="1" smtClean="0"/>
              <a:t>Prosci</a:t>
            </a:r>
            <a:r>
              <a:rPr lang="en-US" dirty="0" smtClean="0"/>
              <a:t> 2012).</a:t>
            </a:r>
          </a:p>
          <a:p>
            <a:r>
              <a:rPr lang="en-US" dirty="0" smtClean="0"/>
              <a:t>It is important to prepare the organization and its people for the change.</a:t>
            </a:r>
          </a:p>
          <a:p>
            <a:r>
              <a:rPr lang="en-US" dirty="0" smtClean="0"/>
              <a:t>There are key considerations when designing a change process (Hailey 2008).</a:t>
            </a:r>
          </a:p>
          <a:p>
            <a:pPr lvl="1"/>
            <a:r>
              <a:rPr lang="en-US" sz="1800" dirty="0" smtClean="0"/>
              <a:t>Clarity of Roles</a:t>
            </a:r>
          </a:p>
          <a:p>
            <a:pPr lvl="1"/>
            <a:r>
              <a:rPr lang="en-US" sz="1800" dirty="0" smtClean="0"/>
              <a:t>Clarity </a:t>
            </a:r>
            <a:r>
              <a:rPr lang="en-US" sz="1800" dirty="0"/>
              <a:t>o</a:t>
            </a:r>
            <a:r>
              <a:rPr lang="en-US" sz="1800" dirty="0" smtClean="0"/>
              <a:t>f Vision</a:t>
            </a:r>
          </a:p>
          <a:p>
            <a:pPr lvl="1"/>
            <a:r>
              <a:rPr lang="en-US" sz="1800" dirty="0" smtClean="0"/>
              <a:t>Strong Champions</a:t>
            </a:r>
          </a:p>
          <a:p>
            <a:pPr lvl="1"/>
            <a:r>
              <a:rPr lang="en-US" sz="1800" dirty="0" smtClean="0"/>
              <a:t>Sufficient Resources</a:t>
            </a:r>
          </a:p>
          <a:p>
            <a:pPr lvl="1"/>
            <a:r>
              <a:rPr lang="en-US" sz="1800" dirty="0" smtClean="0"/>
              <a:t>Engagement</a:t>
            </a:r>
          </a:p>
          <a:p>
            <a:pPr lvl="1"/>
            <a:r>
              <a:rPr lang="en-US" sz="1800" dirty="0" smtClean="0"/>
              <a:t>Communication</a:t>
            </a:r>
            <a:endParaRPr lang="en-US" dirty="0"/>
          </a:p>
          <a:p>
            <a:endParaRPr lang="en-US" dirty="0" smtClean="0"/>
          </a:p>
          <a:p>
            <a:endParaRPr lang="en-US" dirty="0" smtClean="0"/>
          </a:p>
        </p:txBody>
      </p:sp>
      <p:pic>
        <p:nvPicPr>
          <p:cNvPr id="6" name="Picture 5"/>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4519111" y="4159001"/>
            <a:ext cx="2350920" cy="2270888"/>
          </a:xfrm>
          <a:prstGeom prst="rect">
            <a:avLst/>
          </a:prstGeom>
        </p:spPr>
      </p:pic>
    </p:spTree>
    <p:extLst>
      <p:ext uri="{BB962C8B-B14F-4D97-AF65-F5344CB8AC3E}">
        <p14:creationId xmlns:p14="http://schemas.microsoft.com/office/powerpoint/2010/main" val="2506740812"/>
      </p:ext>
    </p:extLst>
  </p:cSld>
  <p:clrMapOvr>
    <a:masterClrMapping/>
  </p:clrMapOvr>
  <p:timing>
    <p:tnLst>
      <p:par>
        <p:cTn id="1" dur="indefinite" restart="never" nodeType="tmRoot"/>
      </p:par>
    </p:tnLst>
  </p:timing>
</p:sld>
</file>

<file path=ppt/theme/theme1.xml><?xml version="1.0" encoding="utf-8"?>
<a:theme xmlns:a="http://schemas.openxmlformats.org/drawingml/2006/main" name="CMITheme">
  <a:themeElements>
    <a:clrScheme name="CMI Colour Palette">
      <a:dk1>
        <a:srgbClr val="84A93E"/>
      </a:dk1>
      <a:lt1>
        <a:srgbClr val="D5E04D"/>
      </a:lt1>
      <a:dk2>
        <a:srgbClr val="7BC143"/>
      </a:dk2>
      <a:lt2>
        <a:srgbClr val="FFFFFF"/>
      </a:lt2>
      <a:accent1>
        <a:srgbClr val="000000"/>
      </a:accent1>
      <a:accent2>
        <a:srgbClr val="00985F"/>
      </a:accent2>
      <a:accent3>
        <a:srgbClr val="156570"/>
      </a:accent3>
      <a:accent4>
        <a:srgbClr val="5EB6E4"/>
      </a:accent4>
      <a:accent5>
        <a:srgbClr val="007AC9"/>
      </a:accent5>
      <a:accent6>
        <a:srgbClr val="A5ACAF"/>
      </a:accent6>
      <a:hlink>
        <a:srgbClr val="E9994A"/>
      </a:hlink>
      <a:folHlink>
        <a:srgbClr val="D0607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Accreditation Presentation Aug 2015</Template>
  <TotalTime>860</TotalTime>
  <Words>3178</Words>
  <Application>Microsoft Office PowerPoint</Application>
  <PresentationFormat>Widescreen</PresentationFormat>
  <Paragraphs>310</Paragraphs>
  <Slides>45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CMITheme</vt:lpstr>
      <vt:lpstr>Change Management Body of Knowledge (CMBOK)</vt:lpstr>
      <vt:lpstr>Exploring the CMBOK – Chapter 1</vt:lpstr>
      <vt:lpstr>The Change Manager</vt:lpstr>
      <vt:lpstr>Why be A Change Manager?</vt:lpstr>
      <vt:lpstr>What a Change Manager does</vt:lpstr>
      <vt:lpstr>What a Change Manager also Knows</vt:lpstr>
      <vt:lpstr>Knowledge Components of the Change Management Prospective</vt:lpstr>
      <vt:lpstr>Why Change Management Matters</vt:lpstr>
      <vt:lpstr>Why Change Management Matters</vt:lpstr>
      <vt:lpstr>Change and the Individual</vt:lpstr>
      <vt:lpstr>Change and the Individual</vt:lpstr>
      <vt:lpstr>Change and the Individual</vt:lpstr>
      <vt:lpstr>Change and the Individual</vt:lpstr>
      <vt:lpstr>Change and the Individual</vt:lpstr>
      <vt:lpstr>Change and the Individual</vt:lpstr>
      <vt:lpstr>Change and the Individual</vt:lpstr>
      <vt:lpstr>Change and the Individual</vt:lpstr>
      <vt:lpstr>Change and the Individual</vt:lpstr>
      <vt:lpstr>Change and the Individual</vt:lpstr>
      <vt:lpstr>Change and the Organization</vt:lpstr>
      <vt:lpstr>Change and the Organization</vt:lpstr>
      <vt:lpstr>Change and the Organization</vt:lpstr>
      <vt:lpstr>Change and the Organization</vt:lpstr>
      <vt:lpstr>Change and the Organization</vt:lpstr>
      <vt:lpstr>Change and the Organization</vt:lpstr>
      <vt:lpstr>Change and the Organization</vt:lpstr>
      <vt:lpstr>Change and the Organization</vt:lpstr>
      <vt:lpstr>Key Roles in Organizational Change</vt:lpstr>
      <vt:lpstr>Key Roles in Organizational Change</vt:lpstr>
      <vt:lpstr>Key Roles in Organizational Change</vt:lpstr>
      <vt:lpstr>Key Roles in Organizational Change</vt:lpstr>
      <vt:lpstr>Key Roles in Organizational Change</vt:lpstr>
      <vt:lpstr>Key Roles in Organizational Change</vt:lpstr>
      <vt:lpstr>Organizational Culture and Change</vt:lpstr>
      <vt:lpstr>Organizational Culture and Change</vt:lpstr>
      <vt:lpstr>Organizational Culture and Change</vt:lpstr>
      <vt:lpstr>Organizational Culture and Change</vt:lpstr>
      <vt:lpstr>Organizational Culture and Change</vt:lpstr>
      <vt:lpstr>Emergent Change</vt:lpstr>
      <vt:lpstr>Emergent Change</vt:lpstr>
      <vt:lpstr>Emergent Change</vt:lpstr>
      <vt:lpstr>Emergent Change</vt:lpstr>
      <vt:lpstr>Emergent Change</vt:lpstr>
      <vt:lpstr>Emergent Change</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Mackay</dc:creator>
  <cp:lastModifiedBy>Mackay, Scott</cp:lastModifiedBy>
  <cp:revision>116</cp:revision>
  <dcterms:created xsi:type="dcterms:W3CDTF">2016-08-09T21:26:41Z</dcterms:created>
  <dcterms:modified xsi:type="dcterms:W3CDTF">2017-06-27T12:17:06Z</dcterms:modified>
</cp:coreProperties>
</file>