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sldIdLst>
    <p:sldId id="256" r:id="rId2"/>
    <p:sldId id="313" r:id="rId3"/>
    <p:sldId id="314" r:id="rId4"/>
    <p:sldId id="315" r:id="rId5"/>
    <p:sldId id="316" r:id="rId6"/>
    <p:sldId id="317" r:id="rId7"/>
    <p:sldId id="318" r:id="rId8"/>
    <p:sldId id="319" r:id="rId9"/>
    <p:sldId id="308" r:id="rId10"/>
    <p:sldId id="307" r:id="rId11"/>
    <p:sldId id="275" r:id="rId12"/>
    <p:sldId id="274" r:id="rId13"/>
    <p:sldId id="263" r:id="rId14"/>
    <p:sldId id="264" r:id="rId15"/>
    <p:sldId id="265" r:id="rId16"/>
    <p:sldId id="266" r:id="rId17"/>
    <p:sldId id="272" r:id="rId18"/>
    <p:sldId id="267" r:id="rId19"/>
    <p:sldId id="280" r:id="rId20"/>
    <p:sldId id="279" r:id="rId21"/>
    <p:sldId id="281" r:id="rId22"/>
    <p:sldId id="283" r:id="rId23"/>
    <p:sldId id="285" r:id="rId24"/>
    <p:sldId id="284" r:id="rId25"/>
    <p:sldId id="288" r:id="rId26"/>
    <p:sldId id="286" r:id="rId27"/>
    <p:sldId id="293" r:id="rId28"/>
    <p:sldId id="295" r:id="rId29"/>
    <p:sldId id="297" r:id="rId30"/>
    <p:sldId id="298" r:id="rId31"/>
    <p:sldId id="302" r:id="rId32"/>
    <p:sldId id="310" r:id="rId33"/>
    <p:sldId id="301" r:id="rId34"/>
    <p:sldId id="306" r:id="rId35"/>
    <p:sldId id="311" r:id="rId36"/>
    <p:sldId id="312" r:id="rId37"/>
    <p:sldId id="309" r:id="rId38"/>
    <p:sldId id="273"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7A131"/>
    <a:srgbClr val="4263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4" d="100"/>
          <a:sy n="64" d="100"/>
        </p:scale>
        <p:origin x="86" y="59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CEBC7661-234C-4A5C-A34B-F8FD05321F89}" type="datetimeFigureOut">
              <a:rPr lang="en-US"/>
              <a:pPr>
                <a:defRPr/>
              </a:pPr>
              <a:t>8/22/2017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E412269-C211-4A95-9D72-F5EAD16B400A}" type="slidenum">
              <a:rPr lang="en-US"/>
              <a:pPr>
                <a:defRPr/>
              </a:pPr>
              <a:t>‹#›</a:t>
            </a:fld>
            <a:endParaRPr lang="en-US"/>
          </a:p>
        </p:txBody>
      </p:sp>
    </p:spTree>
    <p:extLst>
      <p:ext uri="{BB962C8B-B14F-4D97-AF65-F5344CB8AC3E}">
        <p14:creationId xmlns:p14="http://schemas.microsoft.com/office/powerpoint/2010/main" val="2994699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22CC5B28-7BB8-4041-9B03-DB8ADD06DD1E}" type="datetimeFigureOut">
              <a:rPr lang="en-US" smtClean="0"/>
              <a:t>8/22/2017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68E9ED5E-50CA-4743-988A-832399862C69}" type="slidenum">
              <a:rPr lang="en-US" smtClean="0"/>
              <a:t>‹#›</a:t>
            </a:fld>
            <a:endParaRPr lang="en-US"/>
          </a:p>
        </p:txBody>
      </p:sp>
    </p:spTree>
    <p:extLst>
      <p:ext uri="{BB962C8B-B14F-4D97-AF65-F5344CB8AC3E}">
        <p14:creationId xmlns:p14="http://schemas.microsoft.com/office/powerpoint/2010/main" val="16895543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22CC5B28-7BB8-4041-9B03-DB8ADD06DD1E}" type="datetimeFigureOut">
              <a:rPr lang="en-US" smtClean="0"/>
              <a:t>8/22/2017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68E9ED5E-50CA-4743-988A-832399862C69}" type="slidenum">
              <a:rPr lang="en-US" smtClean="0"/>
              <a:t>‹#›</a:t>
            </a:fld>
            <a:endParaRPr lang="en-US"/>
          </a:p>
        </p:txBody>
      </p:sp>
    </p:spTree>
    <p:extLst>
      <p:ext uri="{BB962C8B-B14F-4D97-AF65-F5344CB8AC3E}">
        <p14:creationId xmlns:p14="http://schemas.microsoft.com/office/powerpoint/2010/main" val="10008615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2" name="Freeform 30"/>
          <p:cNvSpPr>
            <a:spLocks/>
          </p:cNvSpPr>
          <p:nvPr/>
        </p:nvSpPr>
        <p:spPr bwMode="auto">
          <a:xfrm>
            <a:off x="4978400" y="6548438"/>
            <a:ext cx="6908800" cy="157162"/>
          </a:xfrm>
          <a:custGeom>
            <a:avLst/>
            <a:gdLst>
              <a:gd name="T0" fmla="*/ 0 w 5033"/>
              <a:gd name="T1" fmla="*/ 0 h 147"/>
              <a:gd name="T2" fmla="*/ 0 w 5033"/>
              <a:gd name="T3" fmla="*/ 2147483646 h 147"/>
              <a:gd name="T4" fmla="*/ 2147483646 w 5033"/>
              <a:gd name="T5" fmla="*/ 2147483646 h 147"/>
              <a:gd name="T6" fmla="*/ 2147483646 w 5033"/>
              <a:gd name="T7" fmla="*/ 2147483646 h 147"/>
              <a:gd name="T8" fmla="*/ 2147483646 w 5033"/>
              <a:gd name="T9" fmla="*/ 2147483646 h 147"/>
              <a:gd name="T10" fmla="*/ 0 w 5033"/>
              <a:gd name="T11" fmla="*/ 0 h 14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033" h="147">
                <a:moveTo>
                  <a:pt x="0" y="0"/>
                </a:moveTo>
                <a:lnTo>
                  <a:pt x="0" y="110"/>
                </a:lnTo>
                <a:lnTo>
                  <a:pt x="37" y="147"/>
                </a:lnTo>
                <a:lnTo>
                  <a:pt x="5031" y="147"/>
                </a:lnTo>
                <a:lnTo>
                  <a:pt x="5033" y="3"/>
                </a:lnTo>
                <a:lnTo>
                  <a:pt x="0" y="0"/>
                </a:lnTo>
                <a:close/>
              </a:path>
            </a:pathLst>
          </a:custGeom>
          <a:solidFill>
            <a:srgbClr val="CACA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3" name="Freeform 32"/>
          <p:cNvSpPr>
            <a:spLocks/>
          </p:cNvSpPr>
          <p:nvPr/>
        </p:nvSpPr>
        <p:spPr bwMode="auto">
          <a:xfrm>
            <a:off x="1883834" y="1046164"/>
            <a:ext cx="9844617" cy="4117975"/>
          </a:xfrm>
          <a:custGeom>
            <a:avLst/>
            <a:gdLst>
              <a:gd name="T0" fmla="*/ 0 w 4665"/>
              <a:gd name="T1" fmla="*/ 2147483646 h 2592"/>
              <a:gd name="T2" fmla="*/ 2147483646 w 4665"/>
              <a:gd name="T3" fmla="*/ 0 h 2592"/>
              <a:gd name="T4" fmla="*/ 2147483646 w 4665"/>
              <a:gd name="T5" fmla="*/ 2147483646 h 2592"/>
              <a:gd name="T6" fmla="*/ 2147483646 w 4665"/>
              <a:gd name="T7" fmla="*/ 2147483646 h 2592"/>
              <a:gd name="T8" fmla="*/ 2147483646 w 4665"/>
              <a:gd name="T9" fmla="*/ 2147483646 h 2592"/>
              <a:gd name="T10" fmla="*/ 0 w 4665"/>
              <a:gd name="T11" fmla="*/ 2147483646 h 259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665" h="2592">
                <a:moveTo>
                  <a:pt x="0" y="7"/>
                </a:moveTo>
                <a:lnTo>
                  <a:pt x="4665" y="0"/>
                </a:lnTo>
                <a:lnTo>
                  <a:pt x="4665" y="2588"/>
                </a:lnTo>
                <a:lnTo>
                  <a:pt x="2875" y="2592"/>
                </a:lnTo>
                <a:lnTo>
                  <a:pt x="1" y="244"/>
                </a:lnTo>
                <a:lnTo>
                  <a:pt x="0" y="7"/>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1800"/>
          </a:p>
        </p:txBody>
      </p:sp>
    </p:spTree>
    <p:extLst>
      <p:ext uri="{BB962C8B-B14F-4D97-AF65-F5344CB8AC3E}">
        <p14:creationId xmlns:p14="http://schemas.microsoft.com/office/powerpoint/2010/main" val="4025282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1600" y="304800"/>
            <a:ext cx="8737600" cy="533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08000" y="1219201"/>
            <a:ext cx="5486400" cy="4602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219201"/>
            <a:ext cx="5486400" cy="4602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691465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22CC5B28-7BB8-4041-9B03-DB8ADD06DD1E}" type="datetimeFigureOut">
              <a:rPr lang="en-US" smtClean="0"/>
              <a:t>8/22/2017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68E9ED5E-50CA-4743-988A-832399862C69}" type="slidenum">
              <a:rPr lang="en-US" smtClean="0"/>
              <a:t>‹#›</a:t>
            </a:fld>
            <a:endParaRPr lang="en-US"/>
          </a:p>
        </p:txBody>
      </p:sp>
    </p:spTree>
    <p:extLst>
      <p:ext uri="{BB962C8B-B14F-4D97-AF65-F5344CB8AC3E}">
        <p14:creationId xmlns:p14="http://schemas.microsoft.com/office/powerpoint/2010/main" val="19426390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22CC5B28-7BB8-4041-9B03-DB8ADD06DD1E}" type="datetimeFigureOut">
              <a:rPr lang="en-US" smtClean="0"/>
              <a:t>8/22/2017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68E9ED5E-50CA-4743-988A-832399862C69}" type="slidenum">
              <a:rPr lang="en-US" smtClean="0"/>
              <a:t>‹#›</a:t>
            </a:fld>
            <a:endParaRPr lang="en-US"/>
          </a:p>
        </p:txBody>
      </p:sp>
    </p:spTree>
    <p:extLst>
      <p:ext uri="{BB962C8B-B14F-4D97-AF65-F5344CB8AC3E}">
        <p14:creationId xmlns:p14="http://schemas.microsoft.com/office/powerpoint/2010/main" val="20363009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22CC5B28-7BB8-4041-9B03-DB8ADD06DD1E}" type="datetimeFigureOut">
              <a:rPr lang="en-US" smtClean="0"/>
              <a:t>8/22/2017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68E9ED5E-50CA-4743-988A-832399862C69}" type="slidenum">
              <a:rPr lang="en-US" smtClean="0"/>
              <a:t>‹#›</a:t>
            </a:fld>
            <a:endParaRPr lang="en-US"/>
          </a:p>
        </p:txBody>
      </p:sp>
    </p:spTree>
    <p:extLst>
      <p:ext uri="{BB962C8B-B14F-4D97-AF65-F5344CB8AC3E}">
        <p14:creationId xmlns:p14="http://schemas.microsoft.com/office/powerpoint/2010/main" val="7848702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22CC5B28-7BB8-4041-9B03-DB8ADD06DD1E}" type="datetimeFigureOut">
              <a:rPr lang="en-US" smtClean="0"/>
              <a:t>8/22/2017</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68E9ED5E-50CA-4743-988A-832399862C69}" type="slidenum">
              <a:rPr lang="en-US" smtClean="0"/>
              <a:t>‹#›</a:t>
            </a:fld>
            <a:endParaRPr lang="en-US"/>
          </a:p>
        </p:txBody>
      </p:sp>
    </p:spTree>
    <p:extLst>
      <p:ext uri="{BB962C8B-B14F-4D97-AF65-F5344CB8AC3E}">
        <p14:creationId xmlns:p14="http://schemas.microsoft.com/office/powerpoint/2010/main" val="17077337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22CC5B28-7BB8-4041-9B03-DB8ADD06DD1E}" type="datetimeFigureOut">
              <a:rPr lang="en-US" smtClean="0"/>
              <a:t>8/22/2017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68E9ED5E-50CA-4743-988A-832399862C69}" type="slidenum">
              <a:rPr lang="en-US" smtClean="0"/>
              <a:t>‹#›</a:t>
            </a:fld>
            <a:endParaRPr lang="en-US"/>
          </a:p>
        </p:txBody>
      </p:sp>
    </p:spTree>
    <p:extLst>
      <p:ext uri="{BB962C8B-B14F-4D97-AF65-F5344CB8AC3E}">
        <p14:creationId xmlns:p14="http://schemas.microsoft.com/office/powerpoint/2010/main" val="14793362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22CC5B28-7BB8-4041-9B03-DB8ADD06DD1E}" type="datetimeFigureOut">
              <a:rPr lang="en-US" smtClean="0"/>
              <a:t>8/22/2017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68E9ED5E-50CA-4743-988A-832399862C69}" type="slidenum">
              <a:rPr lang="en-US" smtClean="0"/>
              <a:t>‹#›</a:t>
            </a:fld>
            <a:endParaRPr lang="en-US"/>
          </a:p>
        </p:txBody>
      </p:sp>
    </p:spTree>
    <p:extLst>
      <p:ext uri="{BB962C8B-B14F-4D97-AF65-F5344CB8AC3E}">
        <p14:creationId xmlns:p14="http://schemas.microsoft.com/office/powerpoint/2010/main" val="29555576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22CC5B28-7BB8-4041-9B03-DB8ADD06DD1E}" type="datetimeFigureOut">
              <a:rPr lang="en-US" smtClean="0"/>
              <a:t>8/22/2017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68E9ED5E-50CA-4743-988A-832399862C69}" type="slidenum">
              <a:rPr lang="en-US" smtClean="0"/>
              <a:t>‹#›</a:t>
            </a:fld>
            <a:endParaRPr lang="en-US"/>
          </a:p>
        </p:txBody>
      </p:sp>
    </p:spTree>
    <p:extLst>
      <p:ext uri="{BB962C8B-B14F-4D97-AF65-F5344CB8AC3E}">
        <p14:creationId xmlns:p14="http://schemas.microsoft.com/office/powerpoint/2010/main" val="17444865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smtClean="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22CC5B28-7BB8-4041-9B03-DB8ADD06DD1E}" type="datetimeFigureOut">
              <a:rPr lang="en-US" smtClean="0"/>
              <a:t>8/22/2017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68E9ED5E-50CA-4743-988A-832399862C69}" type="slidenum">
              <a:rPr lang="en-US" smtClean="0"/>
              <a:t>‹#›</a:t>
            </a:fld>
            <a:endParaRPr lang="en-US"/>
          </a:p>
        </p:txBody>
      </p:sp>
    </p:spTree>
    <p:extLst>
      <p:ext uri="{BB962C8B-B14F-4D97-AF65-F5344CB8AC3E}">
        <p14:creationId xmlns:p14="http://schemas.microsoft.com/office/powerpoint/2010/main" val="36080380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6"/>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900" smtClean="0">
                <a:solidFill>
                  <a:schemeClr val="tx1">
                    <a:tint val="75000"/>
                  </a:schemeClr>
                </a:solidFill>
              </a:defRPr>
            </a:lvl1pPr>
          </a:lstStyle>
          <a:p>
            <a:fld id="{22CC5B28-7BB8-4041-9B03-DB8ADD06DD1E}" type="datetimeFigureOut">
              <a:rPr lang="en-US" smtClean="0"/>
              <a:t>8/22/2017</a:t>
            </a:fld>
            <a:endParaRPr lang="en-US"/>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900" smtClean="0">
                <a:solidFill>
                  <a:schemeClr val="tx1">
                    <a:tint val="75000"/>
                  </a:schemeClr>
                </a:solidFill>
              </a:defRPr>
            </a:lvl1pPr>
          </a:lstStyle>
          <a:p>
            <a:fld id="{68E9ED5E-50CA-4743-988A-832399862C69}" type="slidenum">
              <a:rPr lang="en-US" smtClean="0"/>
              <a:t>‹#›</a:t>
            </a:fld>
            <a:endParaRPr lang="en-US"/>
          </a:p>
        </p:txBody>
      </p:sp>
      <p:grpSp>
        <p:nvGrpSpPr>
          <p:cNvPr id="1031" name="Group 16"/>
          <p:cNvGrpSpPr>
            <a:grpSpLocks/>
          </p:cNvGrpSpPr>
          <p:nvPr/>
        </p:nvGrpSpPr>
        <p:grpSpPr bwMode="auto">
          <a:xfrm>
            <a:off x="-10583" y="-7938"/>
            <a:ext cx="12225868" cy="6873876"/>
            <a:chOff x="-8467" y="-8468"/>
            <a:chExt cx="9169805" cy="6874935"/>
          </a:xfrm>
        </p:grpSpPr>
        <p:sp>
          <p:nvSpPr>
            <p:cNvPr id="8" name="Freeform 7"/>
            <p:cNvSpPr/>
            <p:nvPr/>
          </p:nvSpPr>
          <p:spPr>
            <a:xfrm>
              <a:off x="-8467" y="4013290"/>
              <a:ext cx="457221" cy="285317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9" name="Straight Connector 8"/>
            <p:cNvCxnSpPr/>
            <p:nvPr/>
          </p:nvCxnSpPr>
          <p:spPr>
            <a:xfrm flipV="1">
              <a:off x="5130497" y="4175239"/>
              <a:ext cx="4022902" cy="2683288"/>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7041932" y="-529"/>
              <a:ext cx="1219254" cy="6859057"/>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1" name="Freeform 10"/>
            <p:cNvSpPr/>
            <p:nvPr/>
          </p:nvSpPr>
          <p:spPr>
            <a:xfrm>
              <a:off x="6891113" y="-529"/>
              <a:ext cx="2270225" cy="686699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7205452" y="-8468"/>
              <a:ext cx="1947948" cy="6866996"/>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6638689" y="3919613"/>
              <a:ext cx="2513124" cy="2938915"/>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7010180" y="-8468"/>
              <a:ext cx="2143219" cy="6866996"/>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296112" y="-8468"/>
              <a:ext cx="857288" cy="6866996"/>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77027" y="-8468"/>
              <a:ext cx="1066847" cy="6866996"/>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16"/>
            <p:cNvSpPr/>
            <p:nvPr/>
          </p:nvSpPr>
          <p:spPr>
            <a:xfrm>
              <a:off x="8059564" y="4894488"/>
              <a:ext cx="1095423" cy="1964040"/>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18" name="Rectangle 25"/>
          <p:cNvSpPr>
            <a:spLocks noChangeArrowheads="1"/>
          </p:cNvSpPr>
          <p:nvPr/>
        </p:nvSpPr>
        <p:spPr bwMode="auto">
          <a:xfrm>
            <a:off x="5427133" y="6553200"/>
            <a:ext cx="63350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US" altLang="en-US" sz="900" b="1" smtClean="0">
                <a:solidFill>
                  <a:srgbClr val="333399"/>
                </a:solidFill>
              </a:rPr>
              <a:t>Page </a:t>
            </a:r>
            <a:fld id="{B2275037-60CD-4CAC-B81F-E961A120C43A}" type="slidenum">
              <a:rPr lang="en-US" altLang="en-US" sz="900" b="1" smtClean="0">
                <a:solidFill>
                  <a:srgbClr val="333399"/>
                </a:solidFill>
              </a:rPr>
              <a:pPr eaLnBrk="1" hangingPunct="1">
                <a:defRPr/>
              </a:pPr>
              <a:t>‹#›</a:t>
            </a:fld>
            <a:endParaRPr lang="en-US" altLang="en-US" sz="900" b="1" smtClean="0"/>
          </a:p>
        </p:txBody>
      </p:sp>
    </p:spTree>
    <p:extLst>
      <p:ext uri="{BB962C8B-B14F-4D97-AF65-F5344CB8AC3E}">
        <p14:creationId xmlns:p14="http://schemas.microsoft.com/office/powerpoint/2010/main" val="13884355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txStyles>
    <p:titleStyle>
      <a:lvl1pPr algn="l" defTabSz="685800" rtl="0" eaLnBrk="1" fontAlgn="base" hangingPunct="1">
        <a:lnSpc>
          <a:spcPct val="90000"/>
        </a:lnSpc>
        <a:spcBef>
          <a:spcPct val="0"/>
        </a:spcBef>
        <a:spcAft>
          <a:spcPct val="0"/>
        </a:spcAft>
        <a:defRPr sz="3300" kern="1200">
          <a:solidFill>
            <a:schemeClr val="tx1"/>
          </a:solidFill>
          <a:latin typeface="+mj-lt"/>
          <a:ea typeface="+mj-ea"/>
          <a:cs typeface="+mj-cs"/>
        </a:defRPr>
      </a:lvl1pPr>
      <a:lvl2pPr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1" fontAlgn="base" hangingPunct="1">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fontAlgn="base" hangingPunct="1">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1" fontAlgn="base" hangingPunct="1">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fontAlgn="base" hangingPunct="1">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1" fontAlgn="base" hangingPunct="1">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1.g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3.gi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4484" y="1501640"/>
            <a:ext cx="9724765" cy="1285103"/>
          </a:xfrm>
        </p:spPr>
        <p:txBody>
          <a:bodyPr>
            <a:noAutofit/>
          </a:bodyPr>
          <a:lstStyle/>
          <a:p>
            <a:r>
              <a:rPr lang="en-US" sz="5400" dirty="0" smtClean="0"/>
              <a:t>Change Management Offerings</a:t>
            </a:r>
            <a:endParaRPr lang="en-US" sz="3200" dirty="0"/>
          </a:p>
        </p:txBody>
      </p:sp>
      <p:sp>
        <p:nvSpPr>
          <p:cNvPr id="3" name="Subtitle 2"/>
          <p:cNvSpPr>
            <a:spLocks noGrp="1"/>
          </p:cNvSpPr>
          <p:nvPr>
            <p:ph type="subTitle" idx="1"/>
          </p:nvPr>
        </p:nvSpPr>
        <p:spPr>
          <a:xfrm>
            <a:off x="728771" y="5163712"/>
            <a:ext cx="6022292" cy="1584176"/>
          </a:xfrm>
        </p:spPr>
        <p:txBody>
          <a:bodyPr>
            <a:normAutofit/>
          </a:bodyPr>
          <a:lstStyle/>
          <a:p>
            <a:endParaRPr lang="en-US" dirty="0"/>
          </a:p>
          <a:p>
            <a:pPr algn="l"/>
            <a:r>
              <a:rPr lang="en-US" dirty="0" smtClean="0"/>
              <a:t>2017 </a:t>
            </a:r>
          </a:p>
          <a:p>
            <a:pPr algn="l"/>
            <a:r>
              <a:rPr lang="en-US" dirty="0" smtClean="0"/>
              <a:t>Presented by Scott Mackay</a:t>
            </a:r>
            <a:endParaRPr lang="en-US" dirty="0"/>
          </a:p>
          <a:p>
            <a:endParaRPr lang="en-US" dirty="0"/>
          </a:p>
        </p:txBody>
      </p:sp>
    </p:spTree>
    <p:extLst>
      <p:ext uri="{BB962C8B-B14F-4D97-AF65-F5344CB8AC3E}">
        <p14:creationId xmlns:p14="http://schemas.microsoft.com/office/powerpoint/2010/main" val="2971130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829" y="256269"/>
            <a:ext cx="10515600" cy="516617"/>
          </a:xfrm>
        </p:spPr>
        <p:txBody>
          <a:bodyPr>
            <a:normAutofit fontScale="90000"/>
          </a:bodyPr>
          <a:lstStyle/>
          <a:p>
            <a:r>
              <a:rPr lang="en-US" dirty="0"/>
              <a:t>The </a:t>
            </a:r>
            <a:r>
              <a:rPr lang="en-US" dirty="0" smtClean="0"/>
              <a:t>Professional Change </a:t>
            </a:r>
            <a:r>
              <a:rPr lang="en-US" dirty="0"/>
              <a:t>Manager</a:t>
            </a:r>
          </a:p>
        </p:txBody>
      </p:sp>
      <p:sp>
        <p:nvSpPr>
          <p:cNvPr id="3" name="Content Placeholder 2"/>
          <p:cNvSpPr>
            <a:spLocks noGrp="1"/>
          </p:cNvSpPr>
          <p:nvPr>
            <p:ph idx="1"/>
          </p:nvPr>
        </p:nvSpPr>
        <p:spPr>
          <a:xfrm>
            <a:off x="299071" y="1085842"/>
            <a:ext cx="5857535" cy="4569371"/>
          </a:xfrm>
        </p:spPr>
        <p:txBody>
          <a:bodyPr>
            <a:normAutofit/>
          </a:bodyPr>
          <a:lstStyle/>
          <a:p>
            <a:r>
              <a:rPr lang="en-US" sz="2800" dirty="0"/>
              <a:t>Change Managers exist as a distinct professional group primarily because they have a thorough knowledge of change management principles and how to apply them</a:t>
            </a:r>
          </a:p>
          <a:p>
            <a:r>
              <a:rPr lang="en-US" sz="2800" dirty="0"/>
              <a:t>Change Managers connect intentionally and systematically with other professionals in a wide range of disciplines to enable effective change to take place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65428" y="1690689"/>
            <a:ext cx="5735366" cy="3816626"/>
          </a:xfrm>
          <a:prstGeom prst="rect">
            <a:avLst/>
          </a:prstGeom>
        </p:spPr>
      </p:pic>
    </p:spTree>
    <p:extLst>
      <p:ext uri="{BB962C8B-B14F-4D97-AF65-F5344CB8AC3E}">
        <p14:creationId xmlns:p14="http://schemas.microsoft.com/office/powerpoint/2010/main" val="29286135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2142" y="365126"/>
            <a:ext cx="10515600" cy="527503"/>
          </a:xfrm>
        </p:spPr>
        <p:txBody>
          <a:bodyPr/>
          <a:lstStyle/>
          <a:p>
            <a:r>
              <a:rPr lang="en-US" dirty="0" smtClean="0"/>
              <a:t>Exploring the CMBOK</a:t>
            </a:r>
            <a:endParaRPr lang="en-US" dirty="0"/>
          </a:p>
        </p:txBody>
      </p:sp>
      <p:sp>
        <p:nvSpPr>
          <p:cNvPr id="3" name="Content Placeholder 2"/>
          <p:cNvSpPr>
            <a:spLocks noGrp="1"/>
          </p:cNvSpPr>
          <p:nvPr>
            <p:ph idx="1"/>
          </p:nvPr>
        </p:nvSpPr>
        <p:spPr>
          <a:xfrm>
            <a:off x="369542" y="1126522"/>
            <a:ext cx="6227201" cy="4569371"/>
          </a:xfrm>
        </p:spPr>
        <p:txBody>
          <a:bodyPr>
            <a:normAutofit/>
          </a:bodyPr>
          <a:lstStyle/>
          <a:p>
            <a:r>
              <a:rPr lang="en-US" sz="2800" dirty="0" smtClean="0"/>
              <a:t>Like many other professional disciplines, Change Managers have created a professional organization and collected a Body of Knowledge</a:t>
            </a:r>
          </a:p>
          <a:p>
            <a:r>
              <a:rPr lang="en-US" sz="2800" dirty="0" smtClean="0"/>
              <a:t>The CMBOK covers the principles that CM professionals should know and understand as they perform their day-to-day work</a:t>
            </a:r>
            <a:endParaRPr lang="en-US" sz="2800" dirty="0"/>
          </a:p>
        </p:txBody>
      </p:sp>
      <p:grpSp>
        <p:nvGrpSpPr>
          <p:cNvPr id="6" name="Group 5"/>
          <p:cNvGrpSpPr/>
          <p:nvPr/>
        </p:nvGrpSpPr>
        <p:grpSpPr>
          <a:xfrm>
            <a:off x="7032171" y="92484"/>
            <a:ext cx="4986229" cy="6648305"/>
            <a:chOff x="7032171" y="92484"/>
            <a:chExt cx="4986229" cy="6648305"/>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32171" y="92484"/>
              <a:ext cx="4986229" cy="6648305"/>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34223" y="1807792"/>
              <a:ext cx="2191444" cy="3175037"/>
            </a:xfrm>
            <a:prstGeom prst="rect">
              <a:avLst/>
            </a:prstGeom>
          </p:spPr>
        </p:pic>
      </p:grpSp>
    </p:spTree>
    <p:extLst>
      <p:ext uri="{BB962C8B-B14F-4D97-AF65-F5344CB8AC3E}">
        <p14:creationId xmlns:p14="http://schemas.microsoft.com/office/powerpoint/2010/main" val="40641702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172" y="245384"/>
            <a:ext cx="10515600" cy="560160"/>
          </a:xfrm>
        </p:spPr>
        <p:txBody>
          <a:bodyPr/>
          <a:lstStyle/>
          <a:p>
            <a:r>
              <a:rPr lang="en-US" dirty="0" smtClean="0"/>
              <a:t>Why be A Change Manager?</a:t>
            </a:r>
            <a:endParaRPr lang="en-US" dirty="0"/>
          </a:p>
        </p:txBody>
      </p:sp>
      <p:pic>
        <p:nvPicPr>
          <p:cNvPr id="4" name="Content Placeholder 3"/>
          <p:cNvPicPr>
            <a:picLocks noGrp="1" noChangeAspect="1"/>
          </p:cNvPicPr>
          <p:nvPr>
            <p:ph idx="1"/>
          </p:nvPr>
        </p:nvPicPr>
        <p:blipFill>
          <a:blip r:embed="rId2"/>
          <a:stretch>
            <a:fillRect/>
          </a:stretch>
        </p:blipFill>
        <p:spPr>
          <a:xfrm>
            <a:off x="272143" y="890359"/>
            <a:ext cx="6646137" cy="5379812"/>
          </a:xfrm>
          <a:prstGeom prst="rect">
            <a:avLst/>
          </a:prstGeom>
        </p:spPr>
      </p:pic>
      <p:sp>
        <p:nvSpPr>
          <p:cNvPr id="5" name="Content Placeholder 2"/>
          <p:cNvSpPr txBox="1">
            <a:spLocks/>
          </p:cNvSpPr>
          <p:nvPr/>
        </p:nvSpPr>
        <p:spPr>
          <a:xfrm>
            <a:off x="6918280" y="1235249"/>
            <a:ext cx="3553777" cy="381277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rgbClr val="D5E04D"/>
              </a:buClr>
              <a:buFont typeface="Arial" pitchFamily="34" charset="0"/>
              <a:buChar char="•"/>
              <a:defRPr sz="2000" kern="1200">
                <a:solidFill>
                  <a:srgbClr val="84A93E"/>
                </a:solidFill>
                <a:latin typeface="Arial" pitchFamily="34" charset="0"/>
                <a:ea typeface="+mn-ea"/>
                <a:cs typeface="Arial" pitchFamily="34" charset="0"/>
              </a:defRPr>
            </a:lvl1pPr>
            <a:lvl2pPr marL="742950" indent="-285750" algn="l" defTabSz="914400" rtl="0" eaLnBrk="1" latinLnBrk="0" hangingPunct="1">
              <a:spcBef>
                <a:spcPct val="20000"/>
              </a:spcBef>
              <a:buClr>
                <a:srgbClr val="D5E04D"/>
              </a:buClr>
              <a:buFont typeface="Arial" pitchFamily="34" charset="0"/>
              <a:buChar char="•"/>
              <a:defRPr sz="2000" kern="1200">
                <a:solidFill>
                  <a:srgbClr val="84A93E"/>
                </a:solidFill>
                <a:latin typeface="Arial" pitchFamily="34" charset="0"/>
                <a:ea typeface="+mn-ea"/>
                <a:cs typeface="Arial" pitchFamily="34" charset="0"/>
              </a:defRPr>
            </a:lvl2pPr>
            <a:lvl3pPr marL="1143000" indent="-228600" algn="l" defTabSz="914400" rtl="0" eaLnBrk="1" latinLnBrk="0" hangingPunct="1">
              <a:spcBef>
                <a:spcPct val="20000"/>
              </a:spcBef>
              <a:buClr>
                <a:srgbClr val="D5E04D"/>
              </a:buClr>
              <a:buFont typeface="Arial" pitchFamily="34" charset="0"/>
              <a:buChar char="•"/>
              <a:defRPr sz="2000" kern="1200">
                <a:solidFill>
                  <a:srgbClr val="84A93E"/>
                </a:solidFill>
                <a:latin typeface="Arial" pitchFamily="34" charset="0"/>
                <a:ea typeface="+mn-ea"/>
                <a:cs typeface="Arial" pitchFamily="34" charset="0"/>
              </a:defRPr>
            </a:lvl3pPr>
            <a:lvl4pPr marL="1600200" indent="-228600" algn="l" defTabSz="914400" rtl="0" eaLnBrk="1" latinLnBrk="0" hangingPunct="1">
              <a:spcBef>
                <a:spcPct val="20000"/>
              </a:spcBef>
              <a:buClr>
                <a:srgbClr val="D5E04D"/>
              </a:buClr>
              <a:buFont typeface="Arial" pitchFamily="34" charset="0"/>
              <a:buChar char="•"/>
              <a:defRPr sz="2000" kern="1200">
                <a:solidFill>
                  <a:srgbClr val="84A93E"/>
                </a:solidFill>
                <a:latin typeface="Arial" pitchFamily="34" charset="0"/>
                <a:ea typeface="+mn-ea"/>
                <a:cs typeface="Arial" pitchFamily="34" charset="0"/>
              </a:defRPr>
            </a:lvl4pPr>
            <a:lvl5pPr marL="2057400" indent="-228600" algn="l" defTabSz="914400" rtl="0" eaLnBrk="1" latinLnBrk="0" hangingPunct="1">
              <a:spcBef>
                <a:spcPct val="20000"/>
              </a:spcBef>
              <a:buClr>
                <a:srgbClr val="D5E04D"/>
              </a:buClr>
              <a:buFont typeface="Arial" pitchFamily="34" charset="0"/>
              <a:buChar char="•"/>
              <a:defRPr sz="2000" kern="1200">
                <a:solidFill>
                  <a:srgbClr val="84A93E"/>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685800" fontAlgn="base">
              <a:spcBef>
                <a:spcPts val="1200"/>
              </a:spcBef>
              <a:spcAft>
                <a:spcPct val="0"/>
              </a:spcAft>
              <a:buNone/>
            </a:pPr>
            <a:r>
              <a:rPr lang="en-US" sz="2400" dirty="0">
                <a:solidFill>
                  <a:schemeClr val="tx1"/>
                </a:solidFill>
                <a:latin typeface="+mn-lt"/>
                <a:cs typeface="+mn-cs"/>
              </a:rPr>
              <a:t>Also:</a:t>
            </a:r>
          </a:p>
          <a:p>
            <a:pPr marL="171450" indent="-171450" defTabSz="685800" fontAlgn="base">
              <a:spcBef>
                <a:spcPts val="1200"/>
              </a:spcBef>
              <a:spcAft>
                <a:spcPct val="0"/>
              </a:spcAft>
            </a:pPr>
            <a:r>
              <a:rPr lang="en-US" sz="2400" dirty="0">
                <a:solidFill>
                  <a:schemeClr val="tx1"/>
                </a:solidFill>
                <a:latin typeface="+mn-lt"/>
                <a:cs typeface="+mn-cs"/>
              </a:rPr>
              <a:t>You care about doing change right</a:t>
            </a:r>
          </a:p>
          <a:p>
            <a:pPr marL="171450" indent="-171450" defTabSz="685800" fontAlgn="base">
              <a:spcBef>
                <a:spcPts val="1200"/>
              </a:spcBef>
              <a:spcAft>
                <a:spcPct val="0"/>
              </a:spcAft>
            </a:pPr>
            <a:r>
              <a:rPr lang="en-US" sz="2400" dirty="0">
                <a:solidFill>
                  <a:schemeClr val="tx1"/>
                </a:solidFill>
                <a:latin typeface="+mn-lt"/>
                <a:cs typeface="+mn-cs"/>
              </a:rPr>
              <a:t>You like interacting with people</a:t>
            </a:r>
          </a:p>
          <a:p>
            <a:pPr marL="171450" indent="-171450" defTabSz="685800" fontAlgn="base">
              <a:spcBef>
                <a:spcPts val="1200"/>
              </a:spcBef>
              <a:spcAft>
                <a:spcPct val="0"/>
              </a:spcAft>
            </a:pPr>
            <a:r>
              <a:rPr lang="en-US" sz="2400" dirty="0">
                <a:solidFill>
                  <a:schemeClr val="tx1"/>
                </a:solidFill>
                <a:latin typeface="+mn-lt"/>
                <a:cs typeface="+mn-cs"/>
              </a:rPr>
              <a:t>You have a knack and a passion for managing change</a:t>
            </a:r>
          </a:p>
          <a:p>
            <a:pPr marL="171450" indent="-171450" defTabSz="685800" fontAlgn="base">
              <a:spcBef>
                <a:spcPts val="1200"/>
              </a:spcBef>
              <a:spcAft>
                <a:spcPct val="0"/>
              </a:spcAft>
            </a:pPr>
            <a:r>
              <a:rPr lang="en-US" sz="2400" dirty="0">
                <a:solidFill>
                  <a:schemeClr val="tx1"/>
                </a:solidFill>
                <a:latin typeface="+mn-lt"/>
                <a:cs typeface="+mn-cs"/>
              </a:rPr>
              <a:t>You find it fun and rewarding </a:t>
            </a:r>
            <a:r>
              <a:rPr lang="en-US" sz="2400" dirty="0" smtClean="0">
                <a:solidFill>
                  <a:schemeClr val="tx1"/>
                </a:solidFill>
                <a:latin typeface="+mn-lt"/>
                <a:cs typeface="+mn-cs"/>
              </a:rPr>
              <a:t>work</a:t>
            </a:r>
            <a:endParaRPr lang="en-US" sz="2400" dirty="0">
              <a:solidFill>
                <a:schemeClr val="tx1"/>
              </a:solidFill>
              <a:latin typeface="+mn-lt"/>
              <a:cs typeface="+mn-cs"/>
            </a:endParaRPr>
          </a:p>
        </p:txBody>
      </p:sp>
    </p:spTree>
    <p:extLst>
      <p:ext uri="{BB962C8B-B14F-4D97-AF65-F5344CB8AC3E}">
        <p14:creationId xmlns:p14="http://schemas.microsoft.com/office/powerpoint/2010/main" val="25118543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12727"/>
            <a:ext cx="10515600" cy="549274"/>
          </a:xfrm>
        </p:spPr>
        <p:txBody>
          <a:bodyPr>
            <a:normAutofit/>
          </a:bodyPr>
          <a:lstStyle/>
          <a:p>
            <a:r>
              <a:rPr lang="en-US" dirty="0"/>
              <a:t>What a Change Manager does</a:t>
            </a:r>
          </a:p>
        </p:txBody>
      </p:sp>
      <p:sp>
        <p:nvSpPr>
          <p:cNvPr id="3" name="Content Placeholder 2"/>
          <p:cNvSpPr>
            <a:spLocks noGrp="1"/>
          </p:cNvSpPr>
          <p:nvPr>
            <p:ph idx="1"/>
          </p:nvPr>
        </p:nvSpPr>
        <p:spPr>
          <a:xfrm>
            <a:off x="468086" y="900785"/>
            <a:ext cx="7186863" cy="4952291"/>
          </a:xfrm>
        </p:spPr>
        <p:txBody>
          <a:bodyPr>
            <a:noAutofit/>
          </a:bodyPr>
          <a:lstStyle/>
          <a:p>
            <a:r>
              <a:rPr lang="en-US" sz="2400" dirty="0"/>
              <a:t>Advocates appropriate and effective change management practices</a:t>
            </a:r>
          </a:p>
          <a:p>
            <a:r>
              <a:rPr lang="en-US" sz="2400" dirty="0"/>
              <a:t>Defines change, placing it in context</a:t>
            </a:r>
          </a:p>
          <a:p>
            <a:r>
              <a:rPr lang="en-US" sz="2400" dirty="0"/>
              <a:t>Engages people to the extent necessary for the change initiative to succeed</a:t>
            </a:r>
          </a:p>
          <a:p>
            <a:r>
              <a:rPr lang="en-US" sz="2400" dirty="0"/>
              <a:t>Helps manage the benefits of change to both the &lt;affected&gt; unit and the wider organization</a:t>
            </a:r>
          </a:p>
          <a:p>
            <a:r>
              <a:rPr lang="en-US" sz="2400" dirty="0"/>
              <a:t>Supports development and execution of comprehensive plans for change initiatives</a:t>
            </a:r>
          </a:p>
          <a:p>
            <a:r>
              <a:rPr lang="en-US" sz="2400" dirty="0"/>
              <a:t>Facilitates the change process for individuals, teams, and the wider organization</a:t>
            </a:r>
          </a:p>
          <a:p>
            <a:r>
              <a:rPr lang="en-US" sz="2400" dirty="0"/>
              <a:t>Ensures that change becomes embedded in the organization – the new “business as usual”</a:t>
            </a:r>
          </a:p>
          <a:p>
            <a:r>
              <a:rPr lang="en-US" sz="2400" dirty="0"/>
              <a:t>Advises and coaches senior colleagues who are sponsoring or leading change initiatives</a:t>
            </a:r>
          </a:p>
          <a:p>
            <a:endParaRPr lang="en-US" sz="2400" dirty="0" smtClean="0">
              <a:solidFill>
                <a:srgbClr val="426321"/>
              </a:solidFill>
            </a:endParaRPr>
          </a:p>
          <a:p>
            <a:endParaRPr lang="en-US" sz="2400" dirty="0">
              <a:solidFill>
                <a:srgbClr val="42632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07705" y="2477002"/>
            <a:ext cx="4410961" cy="2480009"/>
          </a:xfrm>
          <a:prstGeom prst="rect">
            <a:avLst/>
          </a:prstGeom>
        </p:spPr>
      </p:pic>
    </p:spTree>
    <p:extLst>
      <p:ext uri="{BB962C8B-B14F-4D97-AF65-F5344CB8AC3E}">
        <p14:creationId xmlns:p14="http://schemas.microsoft.com/office/powerpoint/2010/main" val="39589132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842" y="288927"/>
            <a:ext cx="10515600" cy="549274"/>
          </a:xfrm>
        </p:spPr>
        <p:txBody>
          <a:bodyPr>
            <a:normAutofit/>
          </a:bodyPr>
          <a:lstStyle/>
          <a:p>
            <a:r>
              <a:rPr lang="en-US" dirty="0"/>
              <a:t>What a Change </a:t>
            </a:r>
            <a:r>
              <a:rPr lang="en-US" dirty="0" smtClean="0"/>
              <a:t>Manager Knows</a:t>
            </a:r>
            <a:endParaRPr lang="en-US" dirty="0"/>
          </a:p>
        </p:txBody>
      </p:sp>
      <p:sp>
        <p:nvSpPr>
          <p:cNvPr id="3" name="Content Placeholder 2"/>
          <p:cNvSpPr>
            <a:spLocks noGrp="1"/>
          </p:cNvSpPr>
          <p:nvPr>
            <p:ph idx="1"/>
          </p:nvPr>
        </p:nvSpPr>
        <p:spPr>
          <a:xfrm>
            <a:off x="320842" y="987871"/>
            <a:ext cx="6452937" cy="4952291"/>
          </a:xfrm>
        </p:spPr>
        <p:txBody>
          <a:bodyPr>
            <a:noAutofit/>
          </a:bodyPr>
          <a:lstStyle/>
          <a:p>
            <a:r>
              <a:rPr lang="en-US" sz="2800" dirty="0"/>
              <a:t>Historically, most change initiatives fail to deliver the promised benefits</a:t>
            </a:r>
          </a:p>
          <a:p>
            <a:r>
              <a:rPr lang="en-US" sz="2800" dirty="0"/>
              <a:t>This fact highlights the importance of a relentless focus on good change management practices</a:t>
            </a:r>
          </a:p>
          <a:p>
            <a:r>
              <a:rPr lang="en-US" sz="2800" dirty="0"/>
              <a:t>Following good practices greatly increases the probability of successful change</a:t>
            </a:r>
          </a:p>
          <a:p>
            <a:r>
              <a:rPr lang="en-US" sz="2800" dirty="0"/>
              <a:t>Structuring the change initiative and working with operational managers will ensure the best possible chance of delivering the expected benefits</a:t>
            </a:r>
          </a:p>
          <a:p>
            <a:r>
              <a:rPr lang="en-US" sz="2800" dirty="0"/>
              <a:t>Not having a plan for change is a de facto plan to fail</a:t>
            </a:r>
          </a:p>
          <a:p>
            <a:endParaRPr lang="en-US" sz="2800" dirty="0" smtClean="0">
              <a:solidFill>
                <a:srgbClr val="426321"/>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3779" y="2242593"/>
            <a:ext cx="5072581" cy="2906923"/>
          </a:xfrm>
          <a:prstGeom prst="rect">
            <a:avLst/>
          </a:prstGeom>
        </p:spPr>
      </p:pic>
    </p:spTree>
    <p:extLst>
      <p:ext uri="{BB962C8B-B14F-4D97-AF65-F5344CB8AC3E}">
        <p14:creationId xmlns:p14="http://schemas.microsoft.com/office/powerpoint/2010/main" val="3832961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829" y="1212"/>
            <a:ext cx="6237514" cy="1253067"/>
          </a:xfrm>
        </p:spPr>
        <p:txBody>
          <a:bodyPr>
            <a:normAutofit/>
          </a:bodyPr>
          <a:lstStyle/>
          <a:p>
            <a:r>
              <a:rPr lang="en-US" dirty="0"/>
              <a:t>Knowledge Components of the Change Management Prospective</a:t>
            </a:r>
          </a:p>
        </p:txBody>
      </p:sp>
      <p:graphicFrame>
        <p:nvGraphicFramePr>
          <p:cNvPr id="4" name="Table 3"/>
          <p:cNvGraphicFramePr>
            <a:graphicFrameLocks noGrp="1"/>
          </p:cNvGraphicFramePr>
          <p:nvPr>
            <p:extLst>
              <p:ext uri="{D42A27DB-BD31-4B8C-83A1-F6EECF244321}">
                <p14:modId xmlns:p14="http://schemas.microsoft.com/office/powerpoint/2010/main" val="3767977887"/>
              </p:ext>
            </p:extLst>
          </p:nvPr>
        </p:nvGraphicFramePr>
        <p:xfrm>
          <a:off x="704336" y="1451906"/>
          <a:ext cx="8835080" cy="4692315"/>
        </p:xfrm>
        <a:graphic>
          <a:graphicData uri="http://schemas.openxmlformats.org/drawingml/2006/table">
            <a:tbl>
              <a:tblPr firstRow="1" bandRow="1">
                <a:tableStyleId>{073A0DAA-6AF3-43AB-8588-CEC1D06C72B9}</a:tableStyleId>
              </a:tblPr>
              <a:tblGrid>
                <a:gridCol w="3246891"/>
                <a:gridCol w="927682"/>
                <a:gridCol w="905597"/>
                <a:gridCol w="971857"/>
                <a:gridCol w="949774"/>
                <a:gridCol w="927685"/>
                <a:gridCol w="905594"/>
              </a:tblGrid>
              <a:tr h="1859009">
                <a:tc>
                  <a:txBody>
                    <a:bodyPr/>
                    <a:lstStyle/>
                    <a:p>
                      <a:r>
                        <a:rPr lang="en-US" sz="1600" b="1" dirty="0" smtClean="0">
                          <a:solidFill>
                            <a:schemeClr val="tx2">
                              <a:lumMod val="75000"/>
                            </a:schemeClr>
                          </a:solidFill>
                        </a:rPr>
                        <a:t>CM Core Competency</a:t>
                      </a:r>
                      <a:endParaRPr lang="en-US" sz="1600" b="1" dirty="0">
                        <a:solidFill>
                          <a:schemeClr val="tx2">
                            <a:lumMod val="75000"/>
                          </a:schemeClr>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r>
                        <a:rPr lang="en-US" sz="1600" b="0" dirty="0" smtClean="0">
                          <a:solidFill>
                            <a:schemeClr val="tx2">
                              <a:lumMod val="75000"/>
                            </a:schemeClr>
                          </a:solidFill>
                          <a:latin typeface="Arial Narrow" panose="020B0606020202030204" pitchFamily="34" charset="0"/>
                        </a:rPr>
                        <a:t>Why change matters</a:t>
                      </a:r>
                      <a:endParaRPr lang="en-US" sz="1600" b="0" dirty="0">
                        <a:solidFill>
                          <a:schemeClr val="tx2">
                            <a:lumMod val="75000"/>
                          </a:schemeClr>
                        </a:solidFill>
                        <a:latin typeface="Arial Narrow" panose="020B0606020202030204" pitchFamily="34" charset="0"/>
                      </a:endParaRP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r>
                        <a:rPr lang="en-US" sz="1600" b="0" dirty="0" smtClean="0">
                          <a:solidFill>
                            <a:schemeClr val="tx2">
                              <a:lumMod val="75000"/>
                            </a:schemeClr>
                          </a:solidFill>
                          <a:latin typeface="Arial Narrow" panose="020B0606020202030204" pitchFamily="34" charset="0"/>
                        </a:rPr>
                        <a:t>Change and the individual</a:t>
                      </a:r>
                      <a:endParaRPr lang="en-US" sz="1600" b="0" dirty="0">
                        <a:solidFill>
                          <a:schemeClr val="tx2">
                            <a:lumMod val="75000"/>
                          </a:schemeClr>
                        </a:solidFill>
                        <a:latin typeface="Arial Narrow" panose="020B0606020202030204" pitchFamily="34" charset="0"/>
                      </a:endParaRP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r>
                        <a:rPr lang="en-US" sz="1600" b="0" dirty="0" smtClean="0">
                          <a:solidFill>
                            <a:schemeClr val="tx2">
                              <a:lumMod val="75000"/>
                            </a:schemeClr>
                          </a:solidFill>
                          <a:latin typeface="Arial Narrow" panose="020B0606020202030204" pitchFamily="34" charset="0"/>
                        </a:rPr>
                        <a:t>Change and the organization</a:t>
                      </a:r>
                      <a:endParaRPr lang="en-US" sz="1600" b="0" dirty="0">
                        <a:solidFill>
                          <a:schemeClr val="tx2">
                            <a:lumMod val="75000"/>
                          </a:schemeClr>
                        </a:solidFill>
                        <a:latin typeface="Arial Narrow" panose="020B0606020202030204" pitchFamily="34" charset="0"/>
                      </a:endParaRP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r>
                        <a:rPr lang="en-US" sz="1600" b="0" dirty="0" smtClean="0">
                          <a:solidFill>
                            <a:schemeClr val="tx2">
                              <a:lumMod val="75000"/>
                            </a:schemeClr>
                          </a:solidFill>
                          <a:latin typeface="Arial Narrow" panose="020B0606020202030204" pitchFamily="34" charset="0"/>
                        </a:rPr>
                        <a:t>Key roles in organizational change</a:t>
                      </a:r>
                      <a:endParaRPr lang="en-US" sz="1600" b="0" dirty="0">
                        <a:solidFill>
                          <a:schemeClr val="tx2">
                            <a:lumMod val="75000"/>
                          </a:schemeClr>
                        </a:solidFill>
                        <a:latin typeface="Arial Narrow" panose="020B0606020202030204" pitchFamily="34" charset="0"/>
                      </a:endParaRP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r>
                        <a:rPr lang="en-US" sz="1600" b="0" dirty="0" smtClean="0">
                          <a:solidFill>
                            <a:schemeClr val="tx2">
                              <a:lumMod val="75000"/>
                            </a:schemeClr>
                          </a:solidFill>
                          <a:latin typeface="Arial Narrow" panose="020B0606020202030204" pitchFamily="34" charset="0"/>
                        </a:rPr>
                        <a:t>Organizational culture and change</a:t>
                      </a:r>
                      <a:endParaRPr lang="en-US" sz="1600" b="0" dirty="0">
                        <a:solidFill>
                          <a:schemeClr val="tx2">
                            <a:lumMod val="75000"/>
                          </a:schemeClr>
                        </a:solidFill>
                        <a:latin typeface="Arial Narrow" panose="020B0606020202030204" pitchFamily="34" charset="0"/>
                      </a:endParaRP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r>
                        <a:rPr lang="en-US" sz="1600" b="0" dirty="0" smtClean="0">
                          <a:solidFill>
                            <a:schemeClr val="tx2">
                              <a:lumMod val="75000"/>
                            </a:schemeClr>
                          </a:solidFill>
                          <a:latin typeface="Arial Narrow" panose="020B0606020202030204" pitchFamily="34" charset="0"/>
                        </a:rPr>
                        <a:t>Emergent change</a:t>
                      </a:r>
                      <a:endParaRPr lang="en-US" sz="1600" b="0" dirty="0">
                        <a:solidFill>
                          <a:schemeClr val="tx2">
                            <a:lumMod val="75000"/>
                          </a:schemeClr>
                        </a:solidFill>
                        <a:latin typeface="Arial Narrow" panose="020B0606020202030204" pitchFamily="34" charset="0"/>
                      </a:endParaRP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r>
              <a:tr h="386182">
                <a:tc>
                  <a:txBody>
                    <a:bodyPr/>
                    <a:lstStyle/>
                    <a:p>
                      <a:pPr algn="r"/>
                      <a:r>
                        <a:rPr lang="en-US" sz="1600" dirty="0" smtClean="0">
                          <a:solidFill>
                            <a:schemeClr val="tx2">
                              <a:lumMod val="75000"/>
                            </a:schemeClr>
                          </a:solidFill>
                        </a:rPr>
                        <a:t>Facilitating Change</a:t>
                      </a:r>
                      <a:endParaRPr lang="en-US" sz="1600" dirty="0">
                        <a:solidFill>
                          <a:schemeClr val="tx2">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US" sz="1600" dirty="0" smtClean="0">
                          <a:solidFill>
                            <a:schemeClr val="tx2">
                              <a:lumMod val="75000"/>
                            </a:schemeClr>
                          </a:solidFill>
                        </a:rPr>
                        <a:t>O</a:t>
                      </a:r>
                      <a:endParaRPr lang="en-US" sz="1600" dirty="0">
                        <a:solidFill>
                          <a:schemeClr val="tx2">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1600" dirty="0" smtClean="0">
                          <a:solidFill>
                            <a:schemeClr val="tx2">
                              <a:lumMod val="75000"/>
                            </a:schemeClr>
                          </a:solidFill>
                        </a:rPr>
                        <a:t>O</a:t>
                      </a:r>
                      <a:endParaRPr lang="en-US" sz="1600" dirty="0">
                        <a:solidFill>
                          <a:schemeClr val="tx2">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1600" dirty="0" smtClean="0">
                          <a:solidFill>
                            <a:schemeClr val="tx2">
                              <a:lumMod val="75000"/>
                            </a:schemeClr>
                          </a:solidFill>
                        </a:rPr>
                        <a:t>O</a:t>
                      </a:r>
                      <a:endParaRPr lang="en-US" sz="1600" dirty="0">
                        <a:solidFill>
                          <a:schemeClr val="tx2">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endParaRPr lang="en-US" sz="1600">
                        <a:solidFill>
                          <a:schemeClr val="tx2">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1600" dirty="0" smtClean="0">
                          <a:solidFill>
                            <a:schemeClr val="tx2">
                              <a:lumMod val="75000"/>
                            </a:schemeClr>
                          </a:solidFill>
                        </a:rPr>
                        <a:t>O</a:t>
                      </a:r>
                      <a:endParaRPr lang="en-US" sz="1600" dirty="0">
                        <a:solidFill>
                          <a:schemeClr val="tx2">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1600" dirty="0" smtClean="0">
                          <a:solidFill>
                            <a:schemeClr val="tx2">
                              <a:lumMod val="75000"/>
                            </a:schemeClr>
                          </a:solidFill>
                        </a:rPr>
                        <a:t>O</a:t>
                      </a:r>
                      <a:endParaRPr lang="en-US" sz="1600" dirty="0">
                        <a:solidFill>
                          <a:schemeClr val="tx2">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r>
              <a:tr h="347799">
                <a:tc>
                  <a:txBody>
                    <a:bodyPr/>
                    <a:lstStyle/>
                    <a:p>
                      <a:pPr algn="r"/>
                      <a:r>
                        <a:rPr lang="en-US" sz="1600" dirty="0" smtClean="0">
                          <a:solidFill>
                            <a:schemeClr val="tx2">
                              <a:lumMod val="75000"/>
                            </a:schemeClr>
                          </a:solidFill>
                        </a:rPr>
                        <a:t>Strategic Thinker</a:t>
                      </a:r>
                      <a:endParaRPr lang="en-US" sz="1600" dirty="0">
                        <a:solidFill>
                          <a:schemeClr val="tx2">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US" sz="1600" dirty="0" smtClean="0">
                          <a:solidFill>
                            <a:schemeClr val="tx2">
                              <a:lumMod val="75000"/>
                            </a:schemeClr>
                          </a:solidFill>
                        </a:rPr>
                        <a:t>O</a:t>
                      </a:r>
                      <a:endParaRPr lang="en-US" sz="1600" dirty="0">
                        <a:solidFill>
                          <a:schemeClr val="tx2">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endParaRPr lang="en-US" sz="1600" dirty="0">
                        <a:solidFill>
                          <a:schemeClr val="tx2">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1600" dirty="0" smtClean="0">
                          <a:solidFill>
                            <a:schemeClr val="tx2">
                              <a:lumMod val="75000"/>
                            </a:schemeClr>
                          </a:solidFill>
                        </a:rPr>
                        <a:t>O</a:t>
                      </a:r>
                      <a:endParaRPr lang="en-US" sz="1600" dirty="0">
                        <a:solidFill>
                          <a:schemeClr val="tx2">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endParaRPr lang="en-US" sz="1600" dirty="0">
                        <a:solidFill>
                          <a:schemeClr val="tx2">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1600" dirty="0" smtClean="0">
                          <a:solidFill>
                            <a:schemeClr val="tx2">
                              <a:lumMod val="75000"/>
                            </a:schemeClr>
                          </a:solidFill>
                        </a:rPr>
                        <a:t>O</a:t>
                      </a:r>
                      <a:endParaRPr lang="en-US" sz="1600" dirty="0">
                        <a:solidFill>
                          <a:schemeClr val="tx2">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1600" dirty="0" smtClean="0">
                          <a:solidFill>
                            <a:schemeClr val="tx2">
                              <a:lumMod val="75000"/>
                            </a:schemeClr>
                          </a:solidFill>
                        </a:rPr>
                        <a:t>O</a:t>
                      </a:r>
                      <a:endParaRPr lang="en-US" sz="1600" dirty="0">
                        <a:solidFill>
                          <a:schemeClr val="tx2">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r>
              <a:tr h="335903">
                <a:tc>
                  <a:txBody>
                    <a:bodyPr/>
                    <a:lstStyle/>
                    <a:p>
                      <a:pPr algn="r"/>
                      <a:r>
                        <a:rPr lang="en-US" sz="1600" dirty="0" smtClean="0">
                          <a:solidFill>
                            <a:schemeClr val="tx2">
                              <a:lumMod val="75000"/>
                            </a:schemeClr>
                          </a:solidFill>
                        </a:rPr>
                        <a:t>Thinking &amp; Judgement</a:t>
                      </a:r>
                      <a:endParaRPr lang="en-US" sz="1600" dirty="0">
                        <a:solidFill>
                          <a:schemeClr val="tx2">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endParaRPr lang="en-US" sz="1600" dirty="0">
                        <a:solidFill>
                          <a:schemeClr val="tx2">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1600" dirty="0" smtClean="0">
                          <a:solidFill>
                            <a:schemeClr val="tx2">
                              <a:lumMod val="75000"/>
                            </a:schemeClr>
                          </a:solidFill>
                        </a:rPr>
                        <a:t>O</a:t>
                      </a:r>
                      <a:endParaRPr lang="en-US" sz="1600" dirty="0">
                        <a:solidFill>
                          <a:schemeClr val="tx2">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1600" dirty="0" smtClean="0">
                          <a:solidFill>
                            <a:schemeClr val="tx2">
                              <a:lumMod val="75000"/>
                            </a:schemeClr>
                          </a:solidFill>
                        </a:rPr>
                        <a:t>O</a:t>
                      </a:r>
                      <a:endParaRPr lang="en-US" sz="1600" dirty="0">
                        <a:solidFill>
                          <a:schemeClr val="tx2">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endParaRPr lang="en-US" sz="1600" dirty="0">
                        <a:solidFill>
                          <a:schemeClr val="tx2">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endParaRPr lang="en-US" sz="1600" dirty="0">
                        <a:solidFill>
                          <a:schemeClr val="tx2">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endParaRPr lang="en-US" sz="1600" dirty="0">
                        <a:solidFill>
                          <a:schemeClr val="tx2">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r>
              <a:tr h="363740">
                <a:tc>
                  <a:txBody>
                    <a:bodyPr/>
                    <a:lstStyle/>
                    <a:p>
                      <a:pPr algn="r"/>
                      <a:r>
                        <a:rPr lang="en-US" sz="1600" dirty="0" smtClean="0">
                          <a:solidFill>
                            <a:schemeClr val="tx2">
                              <a:lumMod val="75000"/>
                            </a:schemeClr>
                          </a:solidFill>
                        </a:rPr>
                        <a:t>Influencing Others</a:t>
                      </a:r>
                      <a:endParaRPr lang="en-US" sz="1600" dirty="0">
                        <a:solidFill>
                          <a:schemeClr val="tx2">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US" sz="1600" dirty="0" smtClean="0">
                          <a:solidFill>
                            <a:schemeClr val="tx2">
                              <a:lumMod val="75000"/>
                            </a:schemeClr>
                          </a:solidFill>
                        </a:rPr>
                        <a:t>O</a:t>
                      </a:r>
                      <a:endParaRPr lang="en-US" sz="1600" dirty="0">
                        <a:solidFill>
                          <a:schemeClr val="tx2">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1600" dirty="0" smtClean="0">
                          <a:solidFill>
                            <a:schemeClr val="tx2">
                              <a:lumMod val="75000"/>
                            </a:schemeClr>
                          </a:solidFill>
                        </a:rPr>
                        <a:t>O</a:t>
                      </a:r>
                      <a:endParaRPr lang="en-US" sz="1600" dirty="0">
                        <a:solidFill>
                          <a:schemeClr val="tx2">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1600" dirty="0" smtClean="0">
                          <a:solidFill>
                            <a:schemeClr val="tx2">
                              <a:lumMod val="75000"/>
                            </a:schemeClr>
                          </a:solidFill>
                        </a:rPr>
                        <a:t>O</a:t>
                      </a:r>
                      <a:endParaRPr lang="en-US" sz="1600" dirty="0">
                        <a:solidFill>
                          <a:schemeClr val="tx2">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1600" dirty="0" smtClean="0">
                          <a:solidFill>
                            <a:schemeClr val="tx2">
                              <a:lumMod val="75000"/>
                            </a:schemeClr>
                          </a:solidFill>
                        </a:rPr>
                        <a:t>O</a:t>
                      </a:r>
                      <a:endParaRPr lang="en-US" sz="1600" dirty="0">
                        <a:solidFill>
                          <a:schemeClr val="tx2">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1600" dirty="0" smtClean="0">
                          <a:solidFill>
                            <a:schemeClr val="tx2">
                              <a:lumMod val="75000"/>
                            </a:schemeClr>
                          </a:solidFill>
                        </a:rPr>
                        <a:t>O</a:t>
                      </a:r>
                      <a:endParaRPr lang="en-US" sz="1600" dirty="0">
                        <a:solidFill>
                          <a:schemeClr val="tx2">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endParaRPr lang="en-US" sz="1600" dirty="0">
                        <a:solidFill>
                          <a:schemeClr val="tx2">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r>
              <a:tr h="338600">
                <a:tc>
                  <a:txBody>
                    <a:bodyPr/>
                    <a:lstStyle/>
                    <a:p>
                      <a:pPr algn="r"/>
                      <a:r>
                        <a:rPr lang="en-US" sz="1600" dirty="0" smtClean="0">
                          <a:solidFill>
                            <a:schemeClr val="tx2">
                              <a:lumMod val="75000"/>
                            </a:schemeClr>
                          </a:solidFill>
                        </a:rPr>
                        <a:t>Coaching</a:t>
                      </a:r>
                      <a:r>
                        <a:rPr lang="en-US" sz="1600" baseline="0" dirty="0" smtClean="0">
                          <a:solidFill>
                            <a:schemeClr val="tx2">
                              <a:lumMod val="75000"/>
                            </a:schemeClr>
                          </a:solidFill>
                        </a:rPr>
                        <a:t> for Change</a:t>
                      </a:r>
                      <a:endParaRPr lang="en-US" sz="1600" dirty="0">
                        <a:solidFill>
                          <a:schemeClr val="tx2">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US" sz="1600" dirty="0" smtClean="0">
                          <a:solidFill>
                            <a:schemeClr val="tx2">
                              <a:lumMod val="75000"/>
                            </a:schemeClr>
                          </a:solidFill>
                        </a:rPr>
                        <a:t>O</a:t>
                      </a:r>
                      <a:endParaRPr lang="en-US" sz="1600" dirty="0">
                        <a:solidFill>
                          <a:schemeClr val="tx2">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1600" dirty="0" smtClean="0">
                          <a:solidFill>
                            <a:schemeClr val="tx2">
                              <a:lumMod val="75000"/>
                            </a:schemeClr>
                          </a:solidFill>
                        </a:rPr>
                        <a:t>O</a:t>
                      </a:r>
                      <a:endParaRPr lang="en-US" sz="1600" dirty="0">
                        <a:solidFill>
                          <a:schemeClr val="tx2">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1600" dirty="0" smtClean="0">
                          <a:solidFill>
                            <a:schemeClr val="tx2">
                              <a:lumMod val="75000"/>
                            </a:schemeClr>
                          </a:solidFill>
                        </a:rPr>
                        <a:t>O</a:t>
                      </a:r>
                      <a:endParaRPr lang="en-US" sz="1600" dirty="0">
                        <a:solidFill>
                          <a:schemeClr val="tx2">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1600" dirty="0" smtClean="0">
                          <a:solidFill>
                            <a:schemeClr val="tx2">
                              <a:lumMod val="75000"/>
                            </a:schemeClr>
                          </a:solidFill>
                        </a:rPr>
                        <a:t>O</a:t>
                      </a:r>
                      <a:endParaRPr lang="en-US" sz="1600" dirty="0">
                        <a:solidFill>
                          <a:schemeClr val="tx2">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1600" dirty="0" smtClean="0">
                          <a:solidFill>
                            <a:schemeClr val="tx2">
                              <a:lumMod val="75000"/>
                            </a:schemeClr>
                          </a:solidFill>
                        </a:rPr>
                        <a:t>O</a:t>
                      </a:r>
                      <a:endParaRPr lang="en-US" sz="1600" dirty="0">
                        <a:solidFill>
                          <a:schemeClr val="tx2">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1600" dirty="0" smtClean="0">
                          <a:solidFill>
                            <a:schemeClr val="tx2">
                              <a:lumMod val="75000"/>
                            </a:schemeClr>
                          </a:solidFill>
                        </a:rPr>
                        <a:t>O</a:t>
                      </a:r>
                      <a:endParaRPr lang="en-US" sz="1600" dirty="0">
                        <a:solidFill>
                          <a:schemeClr val="tx2">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r>
              <a:tr h="353194">
                <a:tc>
                  <a:txBody>
                    <a:bodyPr/>
                    <a:lstStyle/>
                    <a:p>
                      <a:pPr algn="r"/>
                      <a:r>
                        <a:rPr lang="en-US" sz="1600" dirty="0" smtClean="0">
                          <a:solidFill>
                            <a:schemeClr val="tx2">
                              <a:lumMod val="75000"/>
                            </a:schemeClr>
                          </a:solidFill>
                        </a:rPr>
                        <a:t>Project Management</a:t>
                      </a:r>
                      <a:endParaRPr lang="en-US" sz="1600" dirty="0">
                        <a:solidFill>
                          <a:schemeClr val="tx2">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US" sz="1600" dirty="0" smtClean="0">
                          <a:solidFill>
                            <a:schemeClr val="tx2">
                              <a:lumMod val="75000"/>
                            </a:schemeClr>
                          </a:solidFill>
                        </a:rPr>
                        <a:t>O</a:t>
                      </a:r>
                      <a:endParaRPr lang="en-US" sz="1600" dirty="0">
                        <a:solidFill>
                          <a:schemeClr val="tx2">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endParaRPr lang="en-US" sz="1600" dirty="0">
                        <a:solidFill>
                          <a:schemeClr val="tx2">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endParaRPr lang="en-US" sz="1600" dirty="0">
                        <a:solidFill>
                          <a:schemeClr val="tx2">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endParaRPr lang="en-US" sz="1600" dirty="0">
                        <a:solidFill>
                          <a:schemeClr val="tx2">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1600" dirty="0" smtClean="0">
                          <a:solidFill>
                            <a:schemeClr val="tx2">
                              <a:lumMod val="75000"/>
                            </a:schemeClr>
                          </a:solidFill>
                        </a:rPr>
                        <a:t>O</a:t>
                      </a:r>
                      <a:endParaRPr lang="en-US" sz="1600" dirty="0">
                        <a:solidFill>
                          <a:schemeClr val="tx2">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endParaRPr lang="en-US" sz="1600" dirty="0">
                        <a:solidFill>
                          <a:schemeClr val="tx2">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r>
              <a:tr h="370836">
                <a:tc>
                  <a:txBody>
                    <a:bodyPr/>
                    <a:lstStyle/>
                    <a:p>
                      <a:pPr algn="r"/>
                      <a:r>
                        <a:rPr lang="en-US" sz="1600" dirty="0" smtClean="0">
                          <a:solidFill>
                            <a:schemeClr val="tx2">
                              <a:lumMod val="75000"/>
                            </a:schemeClr>
                          </a:solidFill>
                        </a:rPr>
                        <a:t>Communication Skills</a:t>
                      </a:r>
                      <a:endParaRPr lang="en-US" sz="1600" dirty="0">
                        <a:solidFill>
                          <a:schemeClr val="tx2">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US" sz="1600" dirty="0" smtClean="0">
                          <a:solidFill>
                            <a:schemeClr val="tx2">
                              <a:lumMod val="75000"/>
                            </a:schemeClr>
                          </a:solidFill>
                        </a:rPr>
                        <a:t>O</a:t>
                      </a:r>
                      <a:endParaRPr lang="en-US" sz="1600" dirty="0">
                        <a:solidFill>
                          <a:schemeClr val="tx2">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1600" dirty="0" smtClean="0">
                          <a:solidFill>
                            <a:schemeClr val="tx2">
                              <a:lumMod val="75000"/>
                            </a:schemeClr>
                          </a:solidFill>
                        </a:rPr>
                        <a:t>O</a:t>
                      </a:r>
                      <a:endParaRPr lang="en-US" sz="1600" dirty="0">
                        <a:solidFill>
                          <a:schemeClr val="tx2">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1600" dirty="0" smtClean="0">
                          <a:solidFill>
                            <a:schemeClr val="tx2">
                              <a:lumMod val="75000"/>
                            </a:schemeClr>
                          </a:solidFill>
                        </a:rPr>
                        <a:t>O</a:t>
                      </a:r>
                      <a:endParaRPr lang="en-US" sz="1600" dirty="0">
                        <a:solidFill>
                          <a:schemeClr val="tx2">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endParaRPr lang="en-US" sz="1600" dirty="0">
                        <a:solidFill>
                          <a:schemeClr val="tx2">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endParaRPr lang="en-US" sz="1600" dirty="0">
                        <a:solidFill>
                          <a:schemeClr val="tx2">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endParaRPr lang="en-US" sz="1600" dirty="0">
                        <a:solidFill>
                          <a:schemeClr val="tx2">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r>
              <a:tr h="337052">
                <a:tc>
                  <a:txBody>
                    <a:bodyPr/>
                    <a:lstStyle/>
                    <a:p>
                      <a:pPr algn="r"/>
                      <a:r>
                        <a:rPr lang="en-US" sz="1600" dirty="0" smtClean="0">
                          <a:solidFill>
                            <a:schemeClr val="tx2">
                              <a:lumMod val="75000"/>
                            </a:schemeClr>
                          </a:solidFill>
                        </a:rPr>
                        <a:t>Self-Management</a:t>
                      </a:r>
                      <a:endParaRPr lang="en-US" sz="1600" dirty="0">
                        <a:solidFill>
                          <a:schemeClr val="tx2">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endParaRPr lang="en-US" sz="1600" dirty="0">
                        <a:solidFill>
                          <a:schemeClr val="tx2">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1600" dirty="0" smtClean="0">
                          <a:solidFill>
                            <a:schemeClr val="tx2">
                              <a:lumMod val="75000"/>
                            </a:schemeClr>
                          </a:solidFill>
                        </a:rPr>
                        <a:t>O</a:t>
                      </a:r>
                      <a:endParaRPr lang="en-US" sz="1600" dirty="0">
                        <a:solidFill>
                          <a:schemeClr val="tx2">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endParaRPr lang="en-US" sz="1600" dirty="0">
                        <a:solidFill>
                          <a:schemeClr val="tx2">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endParaRPr lang="en-US" sz="1600" dirty="0">
                        <a:solidFill>
                          <a:schemeClr val="tx2">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endParaRPr lang="en-US" sz="1600" dirty="0">
                        <a:solidFill>
                          <a:schemeClr val="tx2">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endParaRPr lang="en-US" sz="1600" dirty="0">
                        <a:solidFill>
                          <a:schemeClr val="tx2">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r>
            </a:tbl>
          </a:graphicData>
        </a:graphic>
      </p:graphicFrame>
    </p:spTree>
    <p:extLst>
      <p:ext uri="{BB962C8B-B14F-4D97-AF65-F5344CB8AC3E}">
        <p14:creationId xmlns:p14="http://schemas.microsoft.com/office/powerpoint/2010/main" val="24539763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25640"/>
            <a:ext cx="10515600" cy="679903"/>
          </a:xfrm>
        </p:spPr>
        <p:txBody>
          <a:bodyPr/>
          <a:lstStyle/>
          <a:p>
            <a:r>
              <a:rPr lang="en-US" dirty="0" smtClean="0"/>
              <a:t>Why Change Management Matters</a:t>
            </a:r>
            <a:endParaRPr lang="en-US" dirty="0"/>
          </a:p>
        </p:txBody>
      </p:sp>
      <p:sp>
        <p:nvSpPr>
          <p:cNvPr id="3" name="Content Placeholder 2"/>
          <p:cNvSpPr>
            <a:spLocks noGrp="1"/>
          </p:cNvSpPr>
          <p:nvPr>
            <p:ph idx="1"/>
          </p:nvPr>
        </p:nvSpPr>
        <p:spPr>
          <a:xfrm>
            <a:off x="152400" y="1023780"/>
            <a:ext cx="9205912" cy="4569371"/>
          </a:xfrm>
        </p:spPr>
        <p:txBody>
          <a:bodyPr>
            <a:normAutofit fontScale="92500"/>
          </a:bodyPr>
          <a:lstStyle/>
          <a:p>
            <a:r>
              <a:rPr lang="en-US" sz="2400" dirty="0" smtClean="0"/>
              <a:t>Effective change managers must advocate the importance of good practice.</a:t>
            </a:r>
          </a:p>
          <a:p>
            <a:r>
              <a:rPr lang="en-US" sz="2400" dirty="0" smtClean="0"/>
              <a:t>They also need to clearly articulate the high-level factors that lead to effective change implementation.</a:t>
            </a:r>
          </a:p>
          <a:p>
            <a:r>
              <a:rPr lang="en-US" sz="2400" dirty="0" smtClean="0"/>
              <a:t>Organization leaders are often overly optimistic about a change. They see clearly how beneficial a proposed change will be and assume that others will also.</a:t>
            </a:r>
          </a:p>
          <a:p>
            <a:pPr lvl="1"/>
            <a:r>
              <a:rPr lang="en-US" sz="2400" dirty="0" smtClean="0"/>
              <a:t>They have confidence that existing situations will easily transfer to the changed situation</a:t>
            </a:r>
          </a:p>
          <a:p>
            <a:pPr lvl="1"/>
            <a:r>
              <a:rPr lang="en-US" sz="2400" dirty="0" smtClean="0"/>
              <a:t>They often define too narrowly the range of people who are affected</a:t>
            </a:r>
          </a:p>
          <a:p>
            <a:r>
              <a:rPr lang="en-US" sz="2400" dirty="0" smtClean="0"/>
              <a:t>The change manager’s ability to offer caution, based on good research, can help define the change more realistically</a:t>
            </a:r>
          </a:p>
          <a:p>
            <a:pPr lvl="1"/>
            <a:r>
              <a:rPr lang="en-US" sz="2400" dirty="0" smtClean="0"/>
              <a:t>They must also be able to explain the best practices for change in a short “elevator speech”. </a:t>
            </a:r>
            <a:endParaRPr lang="en-US" sz="2400" dirty="0"/>
          </a:p>
        </p:txBody>
      </p:sp>
      <p:sp>
        <p:nvSpPr>
          <p:cNvPr id="4" name="TextBox 3"/>
          <p:cNvSpPr txBox="1"/>
          <p:nvPr/>
        </p:nvSpPr>
        <p:spPr>
          <a:xfrm>
            <a:off x="2051131" y="5785792"/>
            <a:ext cx="7391402" cy="646331"/>
          </a:xfrm>
          <a:prstGeom prst="rect">
            <a:avLst/>
          </a:prstGeom>
          <a:solidFill>
            <a:schemeClr val="bg1">
              <a:lumMod val="60000"/>
              <a:lumOff val="40000"/>
            </a:schemeClr>
          </a:solidFill>
          <a:ln>
            <a:solidFill>
              <a:schemeClr val="tx2">
                <a:lumMod val="75000"/>
              </a:schemeClr>
            </a:solidFill>
          </a:ln>
        </p:spPr>
        <p:txBody>
          <a:bodyPr wrap="square" rtlCol="0">
            <a:spAutoFit/>
          </a:bodyPr>
          <a:lstStyle/>
          <a:p>
            <a:r>
              <a:rPr lang="en-US" i="1" dirty="0" smtClean="0"/>
              <a:t>It is not the strongest of the species that survives, nor the most intelligent that survives. It is the one that is most adaptable to change</a:t>
            </a:r>
            <a:r>
              <a:rPr lang="en-US" dirty="0" smtClean="0"/>
              <a:t>. - Charles Darwin</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42533" y="152243"/>
            <a:ext cx="2619375" cy="1743075"/>
          </a:xfrm>
          <a:prstGeom prst="rect">
            <a:avLst/>
          </a:prstGeom>
        </p:spPr>
      </p:pic>
    </p:spTree>
    <p:extLst>
      <p:ext uri="{BB962C8B-B14F-4D97-AF65-F5344CB8AC3E}">
        <p14:creationId xmlns:p14="http://schemas.microsoft.com/office/powerpoint/2010/main" val="42229362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3028" y="256268"/>
            <a:ext cx="10515600" cy="527503"/>
          </a:xfrm>
        </p:spPr>
        <p:txBody>
          <a:bodyPr/>
          <a:lstStyle/>
          <a:p>
            <a:r>
              <a:rPr lang="en-US" dirty="0" smtClean="0"/>
              <a:t>Why Change Management Matters</a:t>
            </a:r>
            <a:endParaRPr lang="en-US" dirty="0"/>
          </a:p>
        </p:txBody>
      </p:sp>
      <p:sp>
        <p:nvSpPr>
          <p:cNvPr id="3" name="Content Placeholder 2"/>
          <p:cNvSpPr>
            <a:spLocks noGrp="1"/>
          </p:cNvSpPr>
          <p:nvPr>
            <p:ph idx="1"/>
          </p:nvPr>
        </p:nvSpPr>
        <p:spPr>
          <a:xfrm>
            <a:off x="435428" y="987424"/>
            <a:ext cx="10515600" cy="5598727"/>
          </a:xfrm>
        </p:spPr>
        <p:txBody>
          <a:bodyPr>
            <a:noAutofit/>
          </a:bodyPr>
          <a:lstStyle/>
          <a:p>
            <a:pPr marL="0" indent="0">
              <a:buNone/>
            </a:pPr>
            <a:r>
              <a:rPr lang="en-US" sz="2400" dirty="0" smtClean="0"/>
              <a:t>Change Managers should know:</a:t>
            </a:r>
          </a:p>
          <a:p>
            <a:r>
              <a:rPr lang="en-US" sz="2400" dirty="0" smtClean="0"/>
              <a:t>Current research over the past two decades shows ~30% of all changes are mostly or wholly successful</a:t>
            </a:r>
            <a:r>
              <a:rPr lang="en-US" sz="2400" dirty="0"/>
              <a:t> </a:t>
            </a:r>
            <a:r>
              <a:rPr lang="en-US" sz="2400" dirty="0" smtClean="0"/>
              <a:t>(Hughes 2011).</a:t>
            </a:r>
          </a:p>
          <a:p>
            <a:r>
              <a:rPr lang="en-US" sz="2400" dirty="0" smtClean="0"/>
              <a:t>Applying change management best practices will increase the probability of successfully implementing a change (</a:t>
            </a:r>
            <a:r>
              <a:rPr lang="en-US" sz="2400" dirty="0" err="1" smtClean="0"/>
              <a:t>Prosci</a:t>
            </a:r>
            <a:r>
              <a:rPr lang="en-US" sz="2400" dirty="0" smtClean="0"/>
              <a:t> 2012).</a:t>
            </a:r>
          </a:p>
          <a:p>
            <a:r>
              <a:rPr lang="en-US" sz="2400" dirty="0" smtClean="0"/>
              <a:t>It is important to prepare the organization and its people for the change.</a:t>
            </a:r>
          </a:p>
          <a:p>
            <a:r>
              <a:rPr lang="en-US" sz="2400" dirty="0" smtClean="0"/>
              <a:t>There are key considerations when designing a change process (Hailey 2008).</a:t>
            </a:r>
          </a:p>
          <a:p>
            <a:pPr lvl="1"/>
            <a:r>
              <a:rPr lang="en-US" sz="2000" dirty="0" smtClean="0"/>
              <a:t>Clarity of Roles</a:t>
            </a:r>
          </a:p>
          <a:p>
            <a:pPr lvl="1"/>
            <a:r>
              <a:rPr lang="en-US" sz="2000" dirty="0" smtClean="0"/>
              <a:t>Clarity </a:t>
            </a:r>
            <a:r>
              <a:rPr lang="en-US" sz="2000" dirty="0"/>
              <a:t>o</a:t>
            </a:r>
            <a:r>
              <a:rPr lang="en-US" sz="2000" dirty="0" smtClean="0"/>
              <a:t>f Vision</a:t>
            </a:r>
          </a:p>
          <a:p>
            <a:pPr lvl="1"/>
            <a:r>
              <a:rPr lang="en-US" sz="2000" dirty="0" smtClean="0"/>
              <a:t>Strong Champions</a:t>
            </a:r>
          </a:p>
          <a:p>
            <a:pPr lvl="1"/>
            <a:r>
              <a:rPr lang="en-US" sz="2000" dirty="0" smtClean="0"/>
              <a:t>Sufficient Resources</a:t>
            </a:r>
          </a:p>
          <a:p>
            <a:pPr lvl="1"/>
            <a:r>
              <a:rPr lang="en-US" sz="2000" dirty="0" smtClean="0"/>
              <a:t>Engagement</a:t>
            </a:r>
          </a:p>
          <a:p>
            <a:pPr lvl="1"/>
            <a:r>
              <a:rPr lang="en-US" sz="2000" dirty="0" smtClean="0"/>
              <a:t>Communication</a:t>
            </a:r>
            <a:endParaRPr lang="en-US" sz="2000" dirty="0"/>
          </a:p>
          <a:p>
            <a:endParaRPr lang="en-US" sz="2400" dirty="0" smtClean="0"/>
          </a:p>
          <a:p>
            <a:endParaRPr lang="en-US" sz="2400" dirty="0" smtClean="0"/>
          </a:p>
        </p:txBody>
      </p:sp>
      <p:pic>
        <p:nvPicPr>
          <p:cNvPr id="6" name="Picture 5"/>
          <p:cNvPicPr>
            <a:picLocks noChangeAspect="1"/>
          </p:cNvPicPr>
          <p:nvPr/>
        </p:nvPicPr>
        <p:blipFill>
          <a:blip r:embed="rId2" cstate="print">
            <a:extLst>
              <a:ext uri="{BEBA8EAE-BF5A-486C-A8C5-ECC9F3942E4B}">
                <a14:imgProps xmlns:a14="http://schemas.microsoft.com/office/drawing/2010/main">
                  <a14:imgLayer r:embed="rId3">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9548310" y="4315264"/>
            <a:ext cx="2350920" cy="2270888"/>
          </a:xfrm>
          <a:prstGeom prst="rect">
            <a:avLst/>
          </a:prstGeom>
        </p:spPr>
      </p:pic>
    </p:spTree>
    <p:extLst>
      <p:ext uri="{BB962C8B-B14F-4D97-AF65-F5344CB8AC3E}">
        <p14:creationId xmlns:p14="http://schemas.microsoft.com/office/powerpoint/2010/main" val="25067408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0683" y="311693"/>
            <a:ext cx="10515600" cy="500411"/>
          </a:xfrm>
        </p:spPr>
        <p:txBody>
          <a:bodyPr/>
          <a:lstStyle/>
          <a:p>
            <a:r>
              <a:rPr lang="en-US" sz="3600" dirty="0"/>
              <a:t>Change and the </a:t>
            </a:r>
            <a:r>
              <a:rPr lang="en-US" sz="3600" dirty="0" smtClean="0"/>
              <a:t>Individual</a:t>
            </a:r>
            <a:endParaRPr lang="en-US" sz="3600" dirty="0"/>
          </a:p>
        </p:txBody>
      </p:sp>
      <p:sp>
        <p:nvSpPr>
          <p:cNvPr id="3" name="Content Placeholder 2"/>
          <p:cNvSpPr>
            <a:spLocks noGrp="1"/>
          </p:cNvSpPr>
          <p:nvPr>
            <p:ph idx="1"/>
          </p:nvPr>
        </p:nvSpPr>
        <p:spPr>
          <a:xfrm>
            <a:off x="260683" y="944226"/>
            <a:ext cx="10972800" cy="4569371"/>
          </a:xfrm>
        </p:spPr>
        <p:txBody>
          <a:bodyPr>
            <a:normAutofit/>
          </a:bodyPr>
          <a:lstStyle/>
          <a:p>
            <a:r>
              <a:rPr lang="en-US" sz="2400" dirty="0" smtClean="0"/>
              <a:t>Insights from the fields of psychology and sociology about how individuals or groups experience change can be used to support people through the change process.</a:t>
            </a:r>
          </a:p>
          <a:p>
            <a:r>
              <a:rPr lang="en-US" sz="2400" dirty="0"/>
              <a:t>C</a:t>
            </a:r>
            <a:r>
              <a:rPr lang="en-US" sz="2400" dirty="0" smtClean="0"/>
              <a:t>hange managers understand the human side of change and assure best practices from psychology </a:t>
            </a:r>
            <a:r>
              <a:rPr lang="en-US" sz="2400" dirty="0"/>
              <a:t>and sociology </a:t>
            </a:r>
            <a:r>
              <a:rPr lang="en-US" sz="2400" dirty="0" smtClean="0"/>
              <a:t>are applied effectively to an organizations change initiative.</a:t>
            </a:r>
          </a:p>
          <a:p>
            <a:r>
              <a:rPr lang="en-US" sz="2400" dirty="0" smtClean="0"/>
              <a:t>Process models of individual or group change show change as a function of time.</a:t>
            </a:r>
          </a:p>
          <a:p>
            <a:r>
              <a:rPr lang="en-US" sz="2400" dirty="0" smtClean="0"/>
              <a:t>Each individual will experience change in their own unique way.</a:t>
            </a:r>
          </a:p>
          <a:p>
            <a:r>
              <a:rPr lang="en-US" sz="2400" dirty="0" smtClean="0"/>
              <a:t>The change manager has an education role to help people face change.</a:t>
            </a:r>
          </a:p>
        </p:txBody>
      </p:sp>
      <p:grpSp>
        <p:nvGrpSpPr>
          <p:cNvPr id="12" name="Group 11"/>
          <p:cNvGrpSpPr/>
          <p:nvPr/>
        </p:nvGrpSpPr>
        <p:grpSpPr>
          <a:xfrm>
            <a:off x="952498" y="4574291"/>
            <a:ext cx="9131969" cy="1179095"/>
            <a:chOff x="1167063" y="4078705"/>
            <a:chExt cx="9131969" cy="1179095"/>
          </a:xfrm>
        </p:grpSpPr>
        <p:sp>
          <p:nvSpPr>
            <p:cNvPr id="5" name="Chevron 4"/>
            <p:cNvSpPr/>
            <p:nvPr/>
          </p:nvSpPr>
          <p:spPr>
            <a:xfrm>
              <a:off x="1395664" y="4491352"/>
              <a:ext cx="1347537" cy="565484"/>
            </a:xfrm>
            <a:prstGeom prst="chevron">
              <a:avLst/>
            </a:prstGeom>
            <a:solidFill>
              <a:schemeClr val="tx2">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2"/>
                  </a:solidFill>
                </a:rPr>
                <a:t>Shock</a:t>
              </a:r>
              <a:endParaRPr lang="en-US" dirty="0">
                <a:solidFill>
                  <a:schemeClr val="accent2"/>
                </a:solidFill>
              </a:endParaRPr>
            </a:p>
          </p:txBody>
        </p:sp>
        <p:sp>
          <p:nvSpPr>
            <p:cNvPr id="6" name="Chevron 5"/>
            <p:cNvSpPr/>
            <p:nvPr/>
          </p:nvSpPr>
          <p:spPr>
            <a:xfrm>
              <a:off x="2590800" y="4501431"/>
              <a:ext cx="1347537" cy="565484"/>
            </a:xfrm>
            <a:prstGeom prst="chevron">
              <a:avLst/>
            </a:prstGeom>
            <a:solidFill>
              <a:schemeClr val="tx2">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2"/>
                  </a:solidFill>
                </a:rPr>
                <a:t>Denial</a:t>
              </a:r>
            </a:p>
          </p:txBody>
        </p:sp>
        <p:sp>
          <p:nvSpPr>
            <p:cNvPr id="7" name="Chevron 6"/>
            <p:cNvSpPr/>
            <p:nvPr/>
          </p:nvSpPr>
          <p:spPr>
            <a:xfrm>
              <a:off x="3761872" y="4501431"/>
              <a:ext cx="1347537" cy="565484"/>
            </a:xfrm>
            <a:prstGeom prst="chevron">
              <a:avLst/>
            </a:prstGeom>
            <a:solidFill>
              <a:schemeClr val="tx2">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2"/>
                  </a:solidFill>
                </a:rPr>
                <a:t>Anger</a:t>
              </a:r>
            </a:p>
          </p:txBody>
        </p:sp>
        <p:sp>
          <p:nvSpPr>
            <p:cNvPr id="8" name="Chevron 7"/>
            <p:cNvSpPr/>
            <p:nvPr/>
          </p:nvSpPr>
          <p:spPr>
            <a:xfrm>
              <a:off x="4957008" y="4501431"/>
              <a:ext cx="1744582" cy="565484"/>
            </a:xfrm>
            <a:prstGeom prst="chevron">
              <a:avLst/>
            </a:prstGeom>
            <a:solidFill>
              <a:schemeClr val="tx2">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2"/>
                  </a:solidFill>
                </a:rPr>
                <a:t>Bargaining</a:t>
              </a:r>
            </a:p>
          </p:txBody>
        </p:sp>
        <p:sp>
          <p:nvSpPr>
            <p:cNvPr id="9" name="Chevron 8"/>
            <p:cNvSpPr/>
            <p:nvPr/>
          </p:nvSpPr>
          <p:spPr>
            <a:xfrm>
              <a:off x="6537156" y="4501431"/>
              <a:ext cx="1824792" cy="565484"/>
            </a:xfrm>
            <a:prstGeom prst="chevron">
              <a:avLst/>
            </a:prstGeom>
            <a:solidFill>
              <a:schemeClr val="tx2">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2"/>
                  </a:solidFill>
                </a:rPr>
                <a:t>Depression</a:t>
              </a:r>
            </a:p>
          </p:txBody>
        </p:sp>
        <p:sp>
          <p:nvSpPr>
            <p:cNvPr id="10" name="Chevron 9"/>
            <p:cNvSpPr/>
            <p:nvPr/>
          </p:nvSpPr>
          <p:spPr>
            <a:xfrm>
              <a:off x="8217565" y="4501431"/>
              <a:ext cx="1828801" cy="565484"/>
            </a:xfrm>
            <a:prstGeom prst="chevron">
              <a:avLst/>
            </a:prstGeom>
            <a:solidFill>
              <a:schemeClr val="tx2">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2"/>
                  </a:solidFill>
                </a:rPr>
                <a:t>Acceptance</a:t>
              </a:r>
            </a:p>
          </p:txBody>
        </p:sp>
        <p:sp>
          <p:nvSpPr>
            <p:cNvPr id="11" name="Rectangle 10"/>
            <p:cNvSpPr/>
            <p:nvPr/>
          </p:nvSpPr>
          <p:spPr>
            <a:xfrm>
              <a:off x="1167063" y="4078705"/>
              <a:ext cx="9131969" cy="1179095"/>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dirty="0" smtClean="0">
                  <a:solidFill>
                    <a:schemeClr val="accent2"/>
                  </a:solidFill>
                </a:rPr>
                <a:t>Emotional Response </a:t>
              </a:r>
              <a:r>
                <a:rPr lang="en-US" dirty="0">
                  <a:solidFill>
                    <a:schemeClr val="accent2"/>
                  </a:solidFill>
                </a:rPr>
                <a:t>Model (</a:t>
              </a:r>
              <a:r>
                <a:rPr lang="en-US" dirty="0" err="1">
                  <a:solidFill>
                    <a:schemeClr val="accent2"/>
                  </a:solidFill>
                </a:rPr>
                <a:t>Kublar</a:t>
              </a:r>
              <a:r>
                <a:rPr lang="en-US" dirty="0">
                  <a:solidFill>
                    <a:schemeClr val="accent2"/>
                  </a:solidFill>
                </a:rPr>
                <a:t>-Ross 1969) </a:t>
              </a:r>
            </a:p>
          </p:txBody>
        </p:sp>
      </p:grpSp>
    </p:spTree>
    <p:extLst>
      <p:ext uri="{BB962C8B-B14F-4D97-AF65-F5344CB8AC3E}">
        <p14:creationId xmlns:p14="http://schemas.microsoft.com/office/powerpoint/2010/main" val="40271944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257" y="245383"/>
            <a:ext cx="10515600" cy="571045"/>
          </a:xfrm>
        </p:spPr>
        <p:txBody>
          <a:bodyPr/>
          <a:lstStyle/>
          <a:p>
            <a:r>
              <a:rPr lang="en-US" sz="3600" dirty="0"/>
              <a:t>Change and the </a:t>
            </a:r>
            <a:r>
              <a:rPr lang="en-US" sz="3600" dirty="0" smtClean="0"/>
              <a:t>Individual</a:t>
            </a:r>
            <a:endParaRPr lang="en-US" sz="3600" dirty="0"/>
          </a:p>
        </p:txBody>
      </p:sp>
      <p:sp>
        <p:nvSpPr>
          <p:cNvPr id="3" name="Content Placeholder 2"/>
          <p:cNvSpPr>
            <a:spLocks noGrp="1"/>
          </p:cNvSpPr>
          <p:nvPr>
            <p:ph idx="1"/>
          </p:nvPr>
        </p:nvSpPr>
        <p:spPr>
          <a:xfrm>
            <a:off x="261257" y="1040419"/>
            <a:ext cx="5406191" cy="4569371"/>
          </a:xfrm>
        </p:spPr>
        <p:txBody>
          <a:bodyPr>
            <a:noAutofit/>
          </a:bodyPr>
          <a:lstStyle/>
          <a:p>
            <a:r>
              <a:rPr lang="en-US" sz="3200" dirty="0" smtClean="0"/>
              <a:t>The change manager needs a wide range of prospectives on human </a:t>
            </a:r>
            <a:r>
              <a:rPr lang="en-US" sz="3200" dirty="0"/>
              <a:t>m</a:t>
            </a:r>
            <a:r>
              <a:rPr lang="en-US" sz="3200" dirty="0" smtClean="0"/>
              <a:t>otivation.</a:t>
            </a:r>
          </a:p>
          <a:p>
            <a:pPr lvl="1"/>
            <a:r>
              <a:rPr lang="en-US" sz="2800" dirty="0" smtClean="0"/>
              <a:t>The use and limitations of rewards and sanctions as sources of motivation to change.</a:t>
            </a:r>
          </a:p>
          <a:p>
            <a:pPr lvl="1"/>
            <a:r>
              <a:rPr lang="en-US" sz="2800" dirty="0" smtClean="0"/>
              <a:t>The individual drives that shape behavior and their role in helping or hindering change.</a:t>
            </a:r>
          </a:p>
          <a:p>
            <a:pPr lvl="1"/>
            <a:r>
              <a:rPr lang="en-US" sz="2800" dirty="0" smtClean="0"/>
              <a:t>Expectancy theories on motivation.</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51157" y="1322173"/>
            <a:ext cx="6392561" cy="479442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7057232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1">
                    <a:lumMod val="75000"/>
                  </a:schemeClr>
                </a:solidFill>
              </a:rPr>
              <a:t>Common pain points </a:t>
            </a:r>
            <a:r>
              <a:rPr lang="en-US" b="1" dirty="0">
                <a:solidFill>
                  <a:schemeClr val="accent1">
                    <a:lumMod val="75000"/>
                  </a:schemeClr>
                </a:solidFill>
              </a:rPr>
              <a:t>that s</a:t>
            </a:r>
            <a:r>
              <a:rPr lang="en-US" b="1" dirty="0" smtClean="0">
                <a:solidFill>
                  <a:schemeClr val="accent1">
                    <a:lumMod val="75000"/>
                  </a:schemeClr>
                </a:solidFill>
              </a:rPr>
              <a:t>ignal a need </a:t>
            </a:r>
            <a:r>
              <a:rPr lang="en-US" b="1" dirty="0">
                <a:solidFill>
                  <a:schemeClr val="accent1">
                    <a:lumMod val="75000"/>
                  </a:schemeClr>
                </a:solidFill>
              </a:rPr>
              <a:t>for </a:t>
            </a:r>
            <a:r>
              <a:rPr lang="en-US" b="1" dirty="0" smtClean="0">
                <a:solidFill>
                  <a:schemeClr val="accent1">
                    <a:lumMod val="75000"/>
                  </a:schemeClr>
                </a:solidFill>
              </a:rPr>
              <a:t>change</a:t>
            </a:r>
            <a:endParaRPr lang="en-US" b="1" dirty="0">
              <a:solidFill>
                <a:schemeClr val="accent1">
                  <a:lumMod val="75000"/>
                </a:schemeClr>
              </a:solidFill>
            </a:endParaRPr>
          </a:p>
        </p:txBody>
      </p:sp>
      <p:sp>
        <p:nvSpPr>
          <p:cNvPr id="3" name="Content Placeholder 2"/>
          <p:cNvSpPr>
            <a:spLocks noGrp="1"/>
          </p:cNvSpPr>
          <p:nvPr>
            <p:ph idx="1"/>
          </p:nvPr>
        </p:nvSpPr>
        <p:spPr>
          <a:xfrm>
            <a:off x="838200" y="1825625"/>
            <a:ext cx="5812971" cy="4351338"/>
          </a:xfrm>
        </p:spPr>
        <p:txBody>
          <a:bodyPr>
            <a:normAutofit/>
          </a:bodyPr>
          <a:lstStyle/>
          <a:p>
            <a:r>
              <a:rPr lang="en-US" sz="3200" dirty="0" smtClean="0">
                <a:solidFill>
                  <a:schemeClr val="bg1">
                    <a:lumMod val="50000"/>
                  </a:schemeClr>
                </a:solidFill>
              </a:rPr>
              <a:t>Need to cut operating costs</a:t>
            </a:r>
          </a:p>
          <a:p>
            <a:r>
              <a:rPr lang="en-US" sz="3200" dirty="0" smtClean="0">
                <a:solidFill>
                  <a:schemeClr val="bg1">
                    <a:lumMod val="50000"/>
                  </a:schemeClr>
                </a:solidFill>
              </a:rPr>
              <a:t>Need increased decision speed</a:t>
            </a:r>
          </a:p>
          <a:p>
            <a:r>
              <a:rPr lang="en-US" sz="3200" dirty="0" smtClean="0">
                <a:solidFill>
                  <a:schemeClr val="bg1">
                    <a:lumMod val="50000"/>
                  </a:schemeClr>
                </a:solidFill>
              </a:rPr>
              <a:t>Upcoming merger </a:t>
            </a:r>
            <a:r>
              <a:rPr lang="en-US" sz="3200" dirty="0">
                <a:solidFill>
                  <a:schemeClr val="bg1">
                    <a:lumMod val="50000"/>
                  </a:schemeClr>
                </a:solidFill>
              </a:rPr>
              <a:t>or d</a:t>
            </a:r>
            <a:r>
              <a:rPr lang="en-US" sz="3200" dirty="0" smtClean="0">
                <a:solidFill>
                  <a:schemeClr val="bg1">
                    <a:lumMod val="50000"/>
                  </a:schemeClr>
                </a:solidFill>
              </a:rPr>
              <a:t>ivesture</a:t>
            </a:r>
          </a:p>
          <a:p>
            <a:r>
              <a:rPr lang="en-US" sz="3200" dirty="0" smtClean="0">
                <a:solidFill>
                  <a:schemeClr val="bg1">
                    <a:lumMod val="50000"/>
                  </a:schemeClr>
                </a:solidFill>
              </a:rPr>
              <a:t>Need to control changes </a:t>
            </a:r>
            <a:r>
              <a:rPr lang="en-US" sz="3200" dirty="0">
                <a:solidFill>
                  <a:schemeClr val="bg1">
                    <a:lumMod val="50000"/>
                  </a:schemeClr>
                </a:solidFill>
              </a:rPr>
              <a:t>for </a:t>
            </a:r>
            <a:r>
              <a:rPr lang="en-US" sz="3200" dirty="0" smtClean="0">
                <a:solidFill>
                  <a:schemeClr val="bg1">
                    <a:lumMod val="50000"/>
                  </a:schemeClr>
                </a:solidFill>
              </a:rPr>
              <a:t>products/services</a:t>
            </a:r>
            <a:endParaRPr lang="en-US" sz="3200" dirty="0">
              <a:solidFill>
                <a:schemeClr val="bg1">
                  <a:lumMod val="50000"/>
                </a:schemeClr>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51171" y="1951945"/>
            <a:ext cx="5546187" cy="2903082"/>
          </a:xfrm>
          <a:prstGeom prst="rect">
            <a:avLst/>
          </a:prstGeom>
        </p:spPr>
      </p:pic>
    </p:spTree>
    <p:extLst>
      <p:ext uri="{BB962C8B-B14F-4D97-AF65-F5344CB8AC3E}">
        <p14:creationId xmlns:p14="http://schemas.microsoft.com/office/powerpoint/2010/main" val="8691061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0683" y="157303"/>
            <a:ext cx="10515600" cy="560160"/>
          </a:xfrm>
        </p:spPr>
        <p:txBody>
          <a:bodyPr/>
          <a:lstStyle/>
          <a:p>
            <a:r>
              <a:rPr lang="en-US" sz="3600" dirty="0"/>
              <a:t>Change and the </a:t>
            </a:r>
            <a:r>
              <a:rPr lang="en-US" sz="3600" dirty="0" smtClean="0"/>
              <a:t>Individual</a:t>
            </a:r>
            <a:endParaRPr lang="en-US" sz="3600" dirty="0"/>
          </a:p>
        </p:txBody>
      </p:sp>
      <p:sp>
        <p:nvSpPr>
          <p:cNvPr id="3" name="Content Placeholder 2"/>
          <p:cNvSpPr>
            <a:spLocks noGrp="1"/>
          </p:cNvSpPr>
          <p:nvPr>
            <p:ph idx="1"/>
          </p:nvPr>
        </p:nvSpPr>
        <p:spPr>
          <a:xfrm>
            <a:off x="260683" y="884034"/>
            <a:ext cx="7102644" cy="4569371"/>
          </a:xfrm>
        </p:spPr>
        <p:txBody>
          <a:bodyPr>
            <a:normAutofit/>
          </a:bodyPr>
          <a:lstStyle/>
          <a:p>
            <a:pPr marL="0" indent="0">
              <a:buNone/>
            </a:pPr>
            <a:r>
              <a:rPr lang="en-US" sz="2400" dirty="0" smtClean="0"/>
              <a:t>The change manager needs to understand individuals are not all the same:</a:t>
            </a:r>
          </a:p>
          <a:p>
            <a:r>
              <a:rPr lang="en-US" sz="2400" dirty="0" smtClean="0"/>
              <a:t>They should understand the many models of individual differences</a:t>
            </a:r>
          </a:p>
          <a:p>
            <a:r>
              <a:rPr lang="en-US" sz="2400" dirty="0" smtClean="0"/>
              <a:t>The should use this knowledge to tailor messages to meet needs of different people with different personal styles</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3499" y="3441032"/>
            <a:ext cx="4555957" cy="3416968"/>
          </a:xfrm>
          <a:prstGeom prst="rect">
            <a:avLst/>
          </a:prstGeom>
          <a:ln>
            <a:noFill/>
          </a:ln>
          <a:effectLst>
            <a:outerShdw blurRad="190500" algn="tl" rotWithShape="0">
              <a:srgbClr val="000000">
                <a:alpha val="70000"/>
              </a:srgbClr>
            </a:outerShdw>
          </a:effectLst>
        </p:spPr>
      </p:pic>
      <p:sp>
        <p:nvSpPr>
          <p:cNvPr id="5" name="TextBox 4"/>
          <p:cNvSpPr txBox="1"/>
          <p:nvPr/>
        </p:nvSpPr>
        <p:spPr>
          <a:xfrm>
            <a:off x="526536" y="4687851"/>
            <a:ext cx="1506963" cy="923330"/>
          </a:xfrm>
          <a:prstGeom prst="rect">
            <a:avLst/>
          </a:prstGeom>
          <a:noFill/>
        </p:spPr>
        <p:txBody>
          <a:bodyPr wrap="square" rtlCol="0">
            <a:spAutoFit/>
          </a:bodyPr>
          <a:lstStyle/>
          <a:p>
            <a:r>
              <a:rPr lang="en-US" dirty="0" smtClean="0"/>
              <a:t>Myers-Briggs</a:t>
            </a:r>
          </a:p>
          <a:p>
            <a:r>
              <a:rPr lang="en-US" dirty="0" smtClean="0"/>
              <a:t>Personality Assessment</a:t>
            </a:r>
            <a:endParaRPr lang="en-US" dirty="0"/>
          </a:p>
        </p:txBody>
      </p:sp>
      <p:sp>
        <p:nvSpPr>
          <p:cNvPr id="7" name="TextBox 6"/>
          <p:cNvSpPr txBox="1"/>
          <p:nvPr/>
        </p:nvSpPr>
        <p:spPr>
          <a:xfrm>
            <a:off x="7971778" y="1297761"/>
            <a:ext cx="1770421" cy="369332"/>
          </a:xfrm>
          <a:prstGeom prst="rect">
            <a:avLst/>
          </a:prstGeom>
          <a:noFill/>
        </p:spPr>
        <p:txBody>
          <a:bodyPr wrap="none" rtlCol="0">
            <a:spAutoFit/>
          </a:bodyPr>
          <a:lstStyle/>
          <a:p>
            <a:r>
              <a:rPr lang="en-US" dirty="0" err="1" smtClean="0"/>
              <a:t>Birkman</a:t>
            </a:r>
            <a:r>
              <a:rPr lang="en-US" dirty="0" smtClean="0"/>
              <a:t> Method</a:t>
            </a:r>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50004" y="1756428"/>
            <a:ext cx="3984391" cy="4175949"/>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0859370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0683" y="256269"/>
            <a:ext cx="10515600" cy="549274"/>
          </a:xfrm>
        </p:spPr>
        <p:txBody>
          <a:bodyPr/>
          <a:lstStyle/>
          <a:p>
            <a:r>
              <a:rPr lang="en-US" sz="3600" dirty="0"/>
              <a:t>Change and the </a:t>
            </a:r>
            <a:r>
              <a:rPr lang="en-US" sz="3600" dirty="0" smtClean="0"/>
              <a:t>Individual</a:t>
            </a:r>
            <a:endParaRPr lang="en-US" sz="3600" dirty="0"/>
          </a:p>
        </p:txBody>
      </p:sp>
      <p:sp>
        <p:nvSpPr>
          <p:cNvPr id="3" name="Content Placeholder 2"/>
          <p:cNvSpPr>
            <a:spLocks noGrp="1"/>
          </p:cNvSpPr>
          <p:nvPr>
            <p:ph idx="1"/>
          </p:nvPr>
        </p:nvSpPr>
        <p:spPr>
          <a:xfrm>
            <a:off x="260683" y="998758"/>
            <a:ext cx="6344654" cy="4569371"/>
          </a:xfrm>
        </p:spPr>
        <p:txBody>
          <a:bodyPr>
            <a:noAutofit/>
          </a:bodyPr>
          <a:lstStyle/>
          <a:p>
            <a:r>
              <a:rPr lang="en-US" sz="2400" dirty="0" smtClean="0"/>
              <a:t>In the 1960s, Carl Rogers defined three core conditions that must exist to enable change:</a:t>
            </a:r>
          </a:p>
          <a:p>
            <a:pPr marL="857250" lvl="1" indent="-457200">
              <a:buFont typeface="+mj-lt"/>
              <a:buAutoNum type="arabicPeriod"/>
            </a:pPr>
            <a:r>
              <a:rPr lang="en-US" sz="2000" dirty="0" smtClean="0"/>
              <a:t>Empathy – understanding how the individual feels about the change (as if standing in their shoes).</a:t>
            </a:r>
          </a:p>
          <a:p>
            <a:pPr marL="857250" lvl="1" indent="-457200">
              <a:buFont typeface="+mj-lt"/>
              <a:buAutoNum type="arabicPeriod"/>
            </a:pPr>
            <a:r>
              <a:rPr lang="en-US" sz="2000" dirty="0" smtClean="0"/>
              <a:t>Congruence -  the individual must consider the change manager and the change advice as genuine and real.</a:t>
            </a:r>
          </a:p>
          <a:p>
            <a:pPr marL="857250" lvl="1" indent="-457200">
              <a:buFont typeface="+mj-lt"/>
              <a:buAutoNum type="arabicPeriod"/>
            </a:pPr>
            <a:r>
              <a:rPr lang="en-US" sz="2000" dirty="0" smtClean="0"/>
              <a:t>Unconditional Positive Regard – the individual must feel able to discuss the change without fear of persecution or repercussions.</a:t>
            </a:r>
          </a:p>
          <a:p>
            <a:pPr marL="457200" indent="-457200"/>
            <a:r>
              <a:rPr lang="en-US" sz="2400" dirty="0" smtClean="0"/>
              <a:t>The change manager understands these core conditions must exist to enable change.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65091" y="1295550"/>
            <a:ext cx="3919788" cy="3975785"/>
          </a:xfrm>
          <a:prstGeom prst="rect">
            <a:avLst/>
          </a:prstGeom>
        </p:spPr>
      </p:pic>
    </p:spTree>
    <p:extLst>
      <p:ext uri="{BB962C8B-B14F-4D97-AF65-F5344CB8AC3E}">
        <p14:creationId xmlns:p14="http://schemas.microsoft.com/office/powerpoint/2010/main" val="14289133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0683" y="265774"/>
            <a:ext cx="10515600" cy="484714"/>
          </a:xfrm>
        </p:spPr>
        <p:txBody>
          <a:bodyPr/>
          <a:lstStyle/>
          <a:p>
            <a:r>
              <a:rPr lang="en-US" sz="3600" dirty="0"/>
              <a:t>Change and the </a:t>
            </a:r>
            <a:r>
              <a:rPr lang="en-US" sz="3600" dirty="0" smtClean="0"/>
              <a:t>Individual</a:t>
            </a:r>
            <a:endParaRPr lang="en-US" sz="3600" dirty="0"/>
          </a:p>
        </p:txBody>
      </p:sp>
      <p:sp>
        <p:nvSpPr>
          <p:cNvPr id="3" name="Content Placeholder 2"/>
          <p:cNvSpPr>
            <a:spLocks noGrp="1"/>
          </p:cNvSpPr>
          <p:nvPr>
            <p:ph idx="1"/>
          </p:nvPr>
        </p:nvSpPr>
        <p:spPr>
          <a:xfrm>
            <a:off x="260683" y="1006229"/>
            <a:ext cx="4912895" cy="4569371"/>
          </a:xfrm>
        </p:spPr>
        <p:txBody>
          <a:bodyPr>
            <a:normAutofit/>
          </a:bodyPr>
          <a:lstStyle/>
          <a:p>
            <a:pPr marL="0" indent="0">
              <a:buNone/>
            </a:pPr>
            <a:r>
              <a:rPr lang="en-US" sz="2400" dirty="0" smtClean="0"/>
              <a:t>The change manager understands:</a:t>
            </a:r>
          </a:p>
          <a:p>
            <a:r>
              <a:rPr lang="en-US" sz="2400" dirty="0" smtClean="0"/>
              <a:t>The “transition curve” change curve, coping cycle.</a:t>
            </a:r>
          </a:p>
          <a:p>
            <a:r>
              <a:rPr lang="en-US" sz="2400" dirty="0" smtClean="0"/>
              <a:t>Behavior patterns for stages.</a:t>
            </a:r>
          </a:p>
          <a:p>
            <a:r>
              <a:rPr lang="en-US" sz="2400" dirty="0" smtClean="0"/>
              <a:t>Appropriate and inappropriate responses from managers.</a:t>
            </a:r>
            <a:endParaRPr lang="en-US" sz="24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68101" y="1136822"/>
            <a:ext cx="6767612" cy="339885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1728" y="4282089"/>
            <a:ext cx="4465125" cy="227721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TextBox 7"/>
          <p:cNvSpPr txBox="1"/>
          <p:nvPr/>
        </p:nvSpPr>
        <p:spPr>
          <a:xfrm>
            <a:off x="1471463" y="3912757"/>
            <a:ext cx="2385653" cy="369332"/>
          </a:xfrm>
          <a:prstGeom prst="rect">
            <a:avLst/>
          </a:prstGeom>
          <a:noFill/>
        </p:spPr>
        <p:txBody>
          <a:bodyPr wrap="none" rtlCol="0">
            <a:spAutoFit/>
          </a:bodyPr>
          <a:lstStyle/>
          <a:p>
            <a:r>
              <a:rPr lang="en-US" b="1" dirty="0"/>
              <a:t>Kubler-Ross Grief Cycle</a:t>
            </a:r>
          </a:p>
        </p:txBody>
      </p:sp>
      <p:sp>
        <p:nvSpPr>
          <p:cNvPr id="9" name="TextBox 8"/>
          <p:cNvSpPr txBox="1"/>
          <p:nvPr/>
        </p:nvSpPr>
        <p:spPr>
          <a:xfrm>
            <a:off x="5173578" y="750488"/>
            <a:ext cx="5193153" cy="369332"/>
          </a:xfrm>
          <a:prstGeom prst="rect">
            <a:avLst/>
          </a:prstGeom>
          <a:noFill/>
        </p:spPr>
        <p:txBody>
          <a:bodyPr wrap="none" rtlCol="0">
            <a:spAutoFit/>
          </a:bodyPr>
          <a:lstStyle/>
          <a:p>
            <a:r>
              <a:rPr lang="en-US" b="1" dirty="0"/>
              <a:t>Phases and features of the Transition </a:t>
            </a:r>
            <a:r>
              <a:rPr lang="en-US" b="1" dirty="0" smtClean="0"/>
              <a:t>Cycle (Hopson)</a:t>
            </a:r>
            <a:endParaRPr lang="en-US" b="1" dirty="0"/>
          </a:p>
        </p:txBody>
      </p:sp>
    </p:spTree>
    <p:extLst>
      <p:ext uri="{BB962C8B-B14F-4D97-AF65-F5344CB8AC3E}">
        <p14:creationId xmlns:p14="http://schemas.microsoft.com/office/powerpoint/2010/main" val="6242358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0683" y="201841"/>
            <a:ext cx="10515600" cy="527503"/>
          </a:xfrm>
        </p:spPr>
        <p:txBody>
          <a:bodyPr/>
          <a:lstStyle/>
          <a:p>
            <a:r>
              <a:rPr lang="en-US" sz="3600" dirty="0"/>
              <a:t>Change and the </a:t>
            </a:r>
            <a:r>
              <a:rPr lang="en-US" sz="3600" dirty="0" smtClean="0"/>
              <a:t>Individual</a:t>
            </a:r>
            <a:endParaRPr lang="en-US" sz="3600" dirty="0"/>
          </a:p>
        </p:txBody>
      </p:sp>
      <p:sp>
        <p:nvSpPr>
          <p:cNvPr id="3" name="Content Placeholder 2"/>
          <p:cNvSpPr>
            <a:spLocks noGrp="1"/>
          </p:cNvSpPr>
          <p:nvPr>
            <p:ph idx="1"/>
          </p:nvPr>
        </p:nvSpPr>
        <p:spPr>
          <a:xfrm>
            <a:off x="260683" y="976987"/>
            <a:ext cx="6344654" cy="5467356"/>
          </a:xfrm>
        </p:spPr>
        <p:txBody>
          <a:bodyPr>
            <a:noAutofit/>
          </a:bodyPr>
          <a:lstStyle/>
          <a:p>
            <a:pPr marL="0" indent="0">
              <a:buNone/>
            </a:pPr>
            <a:r>
              <a:rPr lang="en-US" sz="2400" dirty="0" smtClean="0"/>
              <a:t>Typical ways individuals express resistance:</a:t>
            </a:r>
          </a:p>
          <a:p>
            <a:r>
              <a:rPr lang="en-US" sz="2400" dirty="0" smtClean="0"/>
              <a:t>Ignoring </a:t>
            </a:r>
          </a:p>
          <a:p>
            <a:r>
              <a:rPr lang="en-US" sz="2400" dirty="0" smtClean="0"/>
              <a:t>Acknowledge but not take action</a:t>
            </a:r>
          </a:p>
          <a:p>
            <a:r>
              <a:rPr lang="en-US" sz="2400" dirty="0" smtClean="0"/>
              <a:t>Acknowledge only when being watched, otherwise revert to old ways</a:t>
            </a:r>
          </a:p>
          <a:p>
            <a:r>
              <a:rPr lang="en-US" sz="2400" dirty="0" smtClean="0"/>
              <a:t>Vocally dissent</a:t>
            </a:r>
          </a:p>
          <a:p>
            <a:r>
              <a:rPr lang="en-US" sz="2400" dirty="0" smtClean="0"/>
              <a:t>Defending the old way</a:t>
            </a:r>
          </a:p>
          <a:p>
            <a:r>
              <a:rPr lang="en-US" sz="2400" dirty="0" smtClean="0"/>
              <a:t>Become stressed and hide</a:t>
            </a:r>
          </a:p>
          <a:p>
            <a:r>
              <a:rPr lang="en-US" sz="2400" dirty="0" smtClean="0"/>
              <a:t>Organize a rebellion – passive or aggressive</a:t>
            </a:r>
          </a:p>
          <a:p>
            <a:pPr marL="0" indent="0">
              <a:spcBef>
                <a:spcPts val="1200"/>
              </a:spcBef>
              <a:buNone/>
            </a:pPr>
            <a:r>
              <a:rPr lang="en-US" sz="2400" dirty="0" smtClean="0"/>
              <a:t>The change manager needs to know how to:</a:t>
            </a:r>
          </a:p>
          <a:p>
            <a:r>
              <a:rPr lang="en-US" sz="2400" dirty="0" smtClean="0"/>
              <a:t>Mitigate </a:t>
            </a:r>
            <a:r>
              <a:rPr lang="en-US" sz="2400" dirty="0"/>
              <a:t>risk of </a:t>
            </a:r>
            <a:r>
              <a:rPr lang="en-US" sz="2400" dirty="0" smtClean="0"/>
              <a:t>resistance through planning</a:t>
            </a:r>
            <a:endParaRPr lang="en-US" sz="2400" dirty="0"/>
          </a:p>
          <a:p>
            <a:r>
              <a:rPr lang="en-US" sz="2400" dirty="0" smtClean="0"/>
              <a:t>Quell resistance if it occurs</a:t>
            </a:r>
          </a:p>
          <a:p>
            <a:pPr marL="0" indent="0">
              <a:buNone/>
            </a:pPr>
            <a:endParaRPr lang="en-US" sz="2400" dirty="0" smtClean="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5467" y="519279"/>
            <a:ext cx="5461161" cy="606795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2470329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828" y="130039"/>
            <a:ext cx="10515600" cy="621075"/>
          </a:xfrm>
        </p:spPr>
        <p:txBody>
          <a:bodyPr/>
          <a:lstStyle/>
          <a:p>
            <a:r>
              <a:rPr lang="en-US" sz="3600" dirty="0"/>
              <a:t>Change and the </a:t>
            </a:r>
            <a:r>
              <a:rPr lang="en-US" sz="3600" dirty="0" smtClean="0"/>
              <a:t>Organization</a:t>
            </a:r>
            <a:endParaRPr lang="en-US" sz="3600" dirty="0"/>
          </a:p>
        </p:txBody>
      </p:sp>
      <p:sp>
        <p:nvSpPr>
          <p:cNvPr id="3" name="Content Placeholder 2"/>
          <p:cNvSpPr>
            <a:spLocks noGrp="1"/>
          </p:cNvSpPr>
          <p:nvPr>
            <p:ph idx="1"/>
          </p:nvPr>
        </p:nvSpPr>
        <p:spPr>
          <a:xfrm>
            <a:off x="326572" y="914536"/>
            <a:ext cx="5551714" cy="4569371"/>
          </a:xfrm>
        </p:spPr>
        <p:txBody>
          <a:bodyPr>
            <a:noAutofit/>
          </a:bodyPr>
          <a:lstStyle/>
          <a:p>
            <a:pPr marL="0" indent="0">
              <a:buNone/>
            </a:pPr>
            <a:r>
              <a:rPr lang="en-US" sz="2800" dirty="0" smtClean="0"/>
              <a:t>The change manager should know:</a:t>
            </a:r>
          </a:p>
          <a:p>
            <a:r>
              <a:rPr lang="en-US" sz="2800" dirty="0"/>
              <a:t>C</a:t>
            </a:r>
            <a:r>
              <a:rPr lang="en-US" sz="2800" dirty="0" smtClean="0"/>
              <a:t>hange initiatives vary and require different approaches</a:t>
            </a:r>
          </a:p>
          <a:p>
            <a:r>
              <a:rPr lang="en-US" sz="2800" dirty="0" smtClean="0"/>
              <a:t>Local and narrowly-defined changes need change management as do corporate transformations</a:t>
            </a:r>
          </a:p>
          <a:p>
            <a:r>
              <a:rPr lang="en-US" sz="2800" dirty="0" smtClean="0"/>
              <a:t>The strategy for a change and effort applied must be tailored to the circumstances </a:t>
            </a:r>
          </a:p>
          <a:p>
            <a:endParaRPr lang="en-US" sz="2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68995" y="1196526"/>
            <a:ext cx="5715000" cy="3000375"/>
          </a:xfrm>
          <a:prstGeom prst="rect">
            <a:avLst/>
          </a:prstGeom>
        </p:spPr>
      </p:pic>
      <p:sp>
        <p:nvSpPr>
          <p:cNvPr id="5" name="TextBox 4"/>
          <p:cNvSpPr txBox="1"/>
          <p:nvPr/>
        </p:nvSpPr>
        <p:spPr>
          <a:xfrm>
            <a:off x="6268995" y="4272981"/>
            <a:ext cx="3988208" cy="369332"/>
          </a:xfrm>
          <a:prstGeom prst="rect">
            <a:avLst/>
          </a:prstGeom>
          <a:noFill/>
        </p:spPr>
        <p:txBody>
          <a:bodyPr wrap="none" rtlCol="0">
            <a:spAutoFit/>
          </a:bodyPr>
          <a:lstStyle/>
          <a:p>
            <a:r>
              <a:rPr lang="en-US" dirty="0" smtClean="0"/>
              <a:t>Bigger changes often need bigger efforts</a:t>
            </a:r>
            <a:endParaRPr lang="en-US" dirty="0"/>
          </a:p>
        </p:txBody>
      </p:sp>
    </p:spTree>
    <p:extLst>
      <p:ext uri="{BB962C8B-B14F-4D97-AF65-F5344CB8AC3E}">
        <p14:creationId xmlns:p14="http://schemas.microsoft.com/office/powerpoint/2010/main" val="247173033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914" y="195550"/>
            <a:ext cx="10515600" cy="625474"/>
          </a:xfrm>
        </p:spPr>
        <p:txBody>
          <a:bodyPr/>
          <a:lstStyle/>
          <a:p>
            <a:r>
              <a:rPr lang="en-US" sz="3600" dirty="0"/>
              <a:t>Change and the </a:t>
            </a:r>
            <a:r>
              <a:rPr lang="en-US" sz="3600" dirty="0" smtClean="0"/>
              <a:t>Organization</a:t>
            </a:r>
            <a:endParaRPr lang="en-US" sz="3600" dirty="0"/>
          </a:p>
        </p:txBody>
      </p:sp>
      <p:sp>
        <p:nvSpPr>
          <p:cNvPr id="3" name="Content Placeholder 2"/>
          <p:cNvSpPr>
            <a:spLocks noGrp="1"/>
          </p:cNvSpPr>
          <p:nvPr>
            <p:ph idx="1"/>
          </p:nvPr>
        </p:nvSpPr>
        <p:spPr>
          <a:xfrm>
            <a:off x="185055" y="968811"/>
            <a:ext cx="6355962" cy="4569371"/>
          </a:xfrm>
        </p:spPr>
        <p:txBody>
          <a:bodyPr>
            <a:normAutofit/>
          </a:bodyPr>
          <a:lstStyle/>
          <a:p>
            <a:r>
              <a:rPr lang="en-US" sz="2400" dirty="0" smtClean="0"/>
              <a:t>Change manager must know how to write prescriptions </a:t>
            </a:r>
            <a:r>
              <a:rPr lang="en-US" sz="2400" dirty="0"/>
              <a:t>for </a:t>
            </a:r>
            <a:r>
              <a:rPr lang="en-US" sz="2400" dirty="0" smtClean="0"/>
              <a:t>organizational change (i.e. “n-step” models) that include key people and roles, and the business to be concluded at each stage of the change process.</a:t>
            </a:r>
          </a:p>
          <a:p>
            <a:endParaRPr lang="en-US"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13830" y="1580544"/>
            <a:ext cx="5271343" cy="3957638"/>
          </a:xfrm>
          <a:prstGeom prst="rect">
            <a:avLst/>
          </a:prstGeom>
          <a:ln>
            <a:noFill/>
          </a:ln>
          <a:effectLst>
            <a:outerShdw blurRad="190500" algn="tl" rotWithShape="0">
              <a:srgbClr val="000000">
                <a:alpha val="70000"/>
              </a:srgbClr>
            </a:outerShdw>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2510" y="2918561"/>
            <a:ext cx="4887687" cy="366959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91872593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1" y="267154"/>
            <a:ext cx="10515600" cy="516617"/>
          </a:xfrm>
        </p:spPr>
        <p:txBody>
          <a:bodyPr/>
          <a:lstStyle/>
          <a:p>
            <a:r>
              <a:rPr lang="en-US" sz="3600" dirty="0"/>
              <a:t>Change and the </a:t>
            </a:r>
            <a:r>
              <a:rPr lang="en-US" sz="3600" dirty="0" smtClean="0"/>
              <a:t>Organization</a:t>
            </a:r>
            <a:endParaRPr lang="en-US" sz="3600" dirty="0"/>
          </a:p>
        </p:txBody>
      </p:sp>
      <p:sp>
        <p:nvSpPr>
          <p:cNvPr id="3" name="Content Placeholder 2"/>
          <p:cNvSpPr>
            <a:spLocks noGrp="1"/>
          </p:cNvSpPr>
          <p:nvPr>
            <p:ph idx="1"/>
          </p:nvPr>
        </p:nvSpPr>
        <p:spPr>
          <a:xfrm>
            <a:off x="228601" y="1154021"/>
            <a:ext cx="5504933" cy="4569371"/>
          </a:xfrm>
        </p:spPr>
        <p:txBody>
          <a:bodyPr>
            <a:normAutofit/>
          </a:bodyPr>
          <a:lstStyle/>
          <a:p>
            <a:r>
              <a:rPr lang="en-US" sz="2800" dirty="0" smtClean="0"/>
              <a:t>The change manager should know how the boundaries inherent in traditional hierarchical organization structures can inhibit change.</a:t>
            </a:r>
          </a:p>
          <a:p>
            <a:r>
              <a:rPr lang="en-US" sz="2800" dirty="0" smtClean="0"/>
              <a:t>And how alternative and parallel structures can be used to enable change to happen more freely.</a:t>
            </a:r>
          </a:p>
          <a:p>
            <a:endParaRPr lang="en-US" sz="28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44109" y="1837403"/>
            <a:ext cx="5549101" cy="4132536"/>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6344109" y="1468071"/>
            <a:ext cx="2004203" cy="369332"/>
          </a:xfrm>
          <a:prstGeom prst="rect">
            <a:avLst/>
          </a:prstGeom>
          <a:noFill/>
        </p:spPr>
        <p:txBody>
          <a:bodyPr wrap="none" rtlCol="0">
            <a:spAutoFit/>
          </a:bodyPr>
          <a:lstStyle/>
          <a:p>
            <a:r>
              <a:rPr lang="en-US" dirty="0" smtClean="0"/>
              <a:t>McKinsey 7s Model</a:t>
            </a:r>
            <a:endParaRPr lang="en-US" dirty="0"/>
          </a:p>
        </p:txBody>
      </p:sp>
    </p:spTree>
    <p:extLst>
      <p:ext uri="{BB962C8B-B14F-4D97-AF65-F5344CB8AC3E}">
        <p14:creationId xmlns:p14="http://schemas.microsoft.com/office/powerpoint/2010/main" val="276093246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663" y="256270"/>
            <a:ext cx="10515600" cy="636360"/>
          </a:xfrm>
        </p:spPr>
        <p:txBody>
          <a:bodyPr/>
          <a:lstStyle/>
          <a:p>
            <a:r>
              <a:rPr lang="en-US" sz="3600" dirty="0"/>
              <a:t>Key </a:t>
            </a:r>
            <a:r>
              <a:rPr lang="en-US" sz="3600" dirty="0" smtClean="0"/>
              <a:t>Roles </a:t>
            </a:r>
            <a:r>
              <a:rPr lang="en-US" sz="3600" dirty="0"/>
              <a:t>in </a:t>
            </a:r>
            <a:r>
              <a:rPr lang="en-US" sz="3600" dirty="0" smtClean="0"/>
              <a:t>Organizational Change</a:t>
            </a:r>
            <a:endParaRPr lang="en-US" sz="3600" dirty="0"/>
          </a:p>
        </p:txBody>
      </p:sp>
      <p:sp>
        <p:nvSpPr>
          <p:cNvPr id="3" name="Content Placeholder 2"/>
          <p:cNvSpPr>
            <a:spLocks noGrp="1"/>
          </p:cNvSpPr>
          <p:nvPr>
            <p:ph idx="1"/>
          </p:nvPr>
        </p:nvSpPr>
        <p:spPr>
          <a:xfrm>
            <a:off x="348497" y="1226210"/>
            <a:ext cx="6793707" cy="4569371"/>
          </a:xfrm>
        </p:spPr>
        <p:txBody>
          <a:bodyPr>
            <a:noAutofit/>
          </a:bodyPr>
          <a:lstStyle/>
          <a:p>
            <a:pPr marL="0" indent="0">
              <a:buNone/>
            </a:pPr>
            <a:r>
              <a:rPr lang="en-US" sz="3200" dirty="0" smtClean="0"/>
              <a:t>Change Managers know the key activities of leaders and contributors to change:</a:t>
            </a:r>
          </a:p>
          <a:p>
            <a:r>
              <a:rPr lang="en-US" sz="3200" dirty="0" smtClean="0"/>
              <a:t>Originators of proposals for change</a:t>
            </a:r>
          </a:p>
          <a:p>
            <a:r>
              <a:rPr lang="en-US" sz="3200" dirty="0" smtClean="0"/>
              <a:t>Senior sponsors of change</a:t>
            </a:r>
          </a:p>
          <a:p>
            <a:r>
              <a:rPr lang="en-US" sz="3200" dirty="0" smtClean="0"/>
              <a:t>Line managers and leaders at various levels</a:t>
            </a:r>
          </a:p>
          <a:p>
            <a:r>
              <a:rPr lang="en-US" sz="3200" dirty="0" smtClean="0"/>
              <a:t>People impacted by change</a:t>
            </a:r>
          </a:p>
          <a:p>
            <a:r>
              <a:rPr lang="en-US" sz="3200" dirty="0" smtClean="0"/>
              <a:t>Others who support the change process – change agents</a:t>
            </a:r>
            <a:endParaRPr lang="en-US" sz="32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1464" y="1091941"/>
            <a:ext cx="4728410" cy="483791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421422759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371" y="147412"/>
            <a:ext cx="10515600" cy="658131"/>
          </a:xfrm>
        </p:spPr>
        <p:txBody>
          <a:bodyPr/>
          <a:lstStyle/>
          <a:p>
            <a:r>
              <a:rPr lang="en-US" sz="3600" dirty="0"/>
              <a:t>Key </a:t>
            </a:r>
            <a:r>
              <a:rPr lang="en-US" sz="3600" dirty="0" smtClean="0"/>
              <a:t>Roles </a:t>
            </a:r>
            <a:r>
              <a:rPr lang="en-US" sz="3600" dirty="0"/>
              <a:t>in </a:t>
            </a:r>
            <a:r>
              <a:rPr lang="en-US" sz="3600" dirty="0" smtClean="0"/>
              <a:t>Organizational Change</a:t>
            </a:r>
            <a:endParaRPr lang="en-US" sz="3600" dirty="0"/>
          </a:p>
        </p:txBody>
      </p:sp>
      <p:sp>
        <p:nvSpPr>
          <p:cNvPr id="3" name="Content Placeholder 2"/>
          <p:cNvSpPr>
            <a:spLocks noGrp="1"/>
          </p:cNvSpPr>
          <p:nvPr>
            <p:ph idx="1"/>
          </p:nvPr>
        </p:nvSpPr>
        <p:spPr>
          <a:xfrm>
            <a:off x="250371" y="1033705"/>
            <a:ext cx="7805058" cy="4996407"/>
          </a:xfrm>
        </p:spPr>
        <p:txBody>
          <a:bodyPr>
            <a:noAutofit/>
          </a:bodyPr>
          <a:lstStyle/>
          <a:p>
            <a:pPr marL="0" indent="0">
              <a:buNone/>
            </a:pPr>
            <a:r>
              <a:rPr lang="en-US" sz="2400" dirty="0" smtClean="0"/>
              <a:t>Change Managers know the role of the change agent. This includes the role of the change manager as well as the roles of those who may act as change agents. Change Managers need:</a:t>
            </a:r>
          </a:p>
          <a:p>
            <a:r>
              <a:rPr lang="en-US" sz="2400" dirty="0" smtClean="0"/>
              <a:t>A well-developed concept of what the role of a change agent is – and what it is not</a:t>
            </a:r>
          </a:p>
          <a:p>
            <a:r>
              <a:rPr lang="en-US" sz="2400" dirty="0" smtClean="0"/>
              <a:t>A clear model of the process associated with change agency or consulting, especially of contracting with those in formal leadership positions.</a:t>
            </a:r>
          </a:p>
          <a:p>
            <a:r>
              <a:rPr lang="en-US" sz="2400" dirty="0" smtClean="0"/>
              <a:t>A practical understanding of organizational culture and how it is maintained.</a:t>
            </a:r>
          </a:p>
          <a:p>
            <a:r>
              <a:rPr lang="en-US" sz="2400" dirty="0" smtClean="0"/>
              <a:t>Insights into sources of power in organizations, and how to achieve influence without authority.</a:t>
            </a:r>
          </a:p>
          <a:p>
            <a:r>
              <a:rPr lang="en-US" sz="2400" dirty="0" smtClean="0"/>
              <a:t>An applied understanding of how to coach colleagues.</a:t>
            </a:r>
            <a:endParaRPr lang="en-US"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61737" y="1624526"/>
            <a:ext cx="3814763" cy="381476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321893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558" y="256269"/>
            <a:ext cx="10515600" cy="603703"/>
          </a:xfrm>
        </p:spPr>
        <p:txBody>
          <a:bodyPr/>
          <a:lstStyle/>
          <a:p>
            <a:r>
              <a:rPr lang="en-US" sz="3600" dirty="0"/>
              <a:t>Organizational </a:t>
            </a:r>
            <a:r>
              <a:rPr lang="en-US" sz="3600" dirty="0" smtClean="0"/>
              <a:t>Culture </a:t>
            </a:r>
            <a:r>
              <a:rPr lang="en-US" sz="3600" dirty="0"/>
              <a:t>and </a:t>
            </a:r>
            <a:r>
              <a:rPr lang="en-US" sz="3600" dirty="0" smtClean="0"/>
              <a:t>Change</a:t>
            </a:r>
            <a:endParaRPr lang="en-US" sz="3600" dirty="0"/>
          </a:p>
        </p:txBody>
      </p:sp>
      <p:sp>
        <p:nvSpPr>
          <p:cNvPr id="3" name="Content Placeholder 2"/>
          <p:cNvSpPr>
            <a:spLocks noGrp="1"/>
          </p:cNvSpPr>
          <p:nvPr>
            <p:ph idx="1"/>
          </p:nvPr>
        </p:nvSpPr>
        <p:spPr>
          <a:xfrm>
            <a:off x="212558" y="1046882"/>
            <a:ext cx="6455229" cy="5246780"/>
          </a:xfrm>
        </p:spPr>
        <p:txBody>
          <a:bodyPr>
            <a:noAutofit/>
          </a:bodyPr>
          <a:lstStyle/>
          <a:p>
            <a:r>
              <a:rPr lang="en-US" sz="2400" dirty="0" smtClean="0"/>
              <a:t>Organizational culture does not arise by accident – It is the accumulation of organizational experience and belief about “what works”.</a:t>
            </a:r>
          </a:p>
          <a:p>
            <a:r>
              <a:rPr lang="en-US" sz="2400" dirty="0" smtClean="0"/>
              <a:t>This creates a value system that can be strong</a:t>
            </a:r>
          </a:p>
          <a:p>
            <a:r>
              <a:rPr lang="en-US" sz="2400" dirty="0" smtClean="0"/>
              <a:t>However, a deeply embedded value system under on set of circumstances will frequently come into conflict with the requirements of the organization to adapt for the future</a:t>
            </a:r>
          </a:p>
          <a:p>
            <a:r>
              <a:rPr lang="en-US" sz="2400" dirty="0" smtClean="0"/>
              <a:t>Organizational agility results from careful attention to helping people to regard change as a positive and valuable thing.</a:t>
            </a:r>
          </a:p>
          <a:p>
            <a:r>
              <a:rPr lang="en-US" sz="2400" dirty="0" smtClean="0"/>
              <a:t>Inattention to developing agility means that even a simple change can meet with resistance that has roots in cultural lack of agility  </a:t>
            </a:r>
          </a:p>
          <a:p>
            <a:pPr marL="0" indent="0">
              <a:buNone/>
            </a:pPr>
            <a:endParaRPr lang="en-US" sz="2400" dirty="0"/>
          </a:p>
          <a:p>
            <a:pPr marL="0" indent="0">
              <a:buNone/>
            </a:pPr>
            <a:endParaRPr lang="en-US" sz="2400" dirty="0" smtClean="0"/>
          </a:p>
          <a:p>
            <a:endParaRPr lang="en-US"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1503" y="1506486"/>
            <a:ext cx="5329113" cy="339036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5691567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7870371" cy="1325563"/>
          </a:xfrm>
        </p:spPr>
        <p:txBody>
          <a:bodyPr/>
          <a:lstStyle/>
          <a:p>
            <a:r>
              <a:rPr lang="en-US" b="1" dirty="0" smtClean="0">
                <a:solidFill>
                  <a:schemeClr val="accent1">
                    <a:lumMod val="75000"/>
                  </a:schemeClr>
                </a:solidFill>
              </a:rPr>
              <a:t>Activities that determine the magnitude of change needed</a:t>
            </a:r>
            <a:endParaRPr lang="en-US" b="1" dirty="0">
              <a:solidFill>
                <a:schemeClr val="accent1">
                  <a:lumMod val="75000"/>
                </a:schemeClr>
              </a:solidFill>
            </a:endParaRPr>
          </a:p>
        </p:txBody>
      </p:sp>
      <p:sp>
        <p:nvSpPr>
          <p:cNvPr id="3" name="Content Placeholder 2"/>
          <p:cNvSpPr>
            <a:spLocks noGrp="1"/>
          </p:cNvSpPr>
          <p:nvPr>
            <p:ph idx="1"/>
          </p:nvPr>
        </p:nvSpPr>
        <p:spPr>
          <a:xfrm>
            <a:off x="609600" y="1847396"/>
            <a:ext cx="7032171" cy="4351338"/>
          </a:xfrm>
        </p:spPr>
        <p:txBody>
          <a:bodyPr>
            <a:normAutofit/>
          </a:bodyPr>
          <a:lstStyle/>
          <a:p>
            <a:r>
              <a:rPr lang="en-US" sz="3200" dirty="0">
                <a:solidFill>
                  <a:schemeClr val="bg1">
                    <a:lumMod val="50000"/>
                  </a:schemeClr>
                </a:solidFill>
              </a:rPr>
              <a:t>Organization Lean Processes Culture </a:t>
            </a:r>
            <a:r>
              <a:rPr lang="en-US" sz="3200" dirty="0" smtClean="0">
                <a:solidFill>
                  <a:schemeClr val="bg1">
                    <a:lumMod val="50000"/>
                  </a:schemeClr>
                </a:solidFill>
              </a:rPr>
              <a:t>Assessment</a:t>
            </a:r>
          </a:p>
          <a:p>
            <a:r>
              <a:rPr lang="en-US" sz="3200" dirty="0">
                <a:solidFill>
                  <a:schemeClr val="bg1">
                    <a:lumMod val="50000"/>
                  </a:schemeClr>
                </a:solidFill>
              </a:rPr>
              <a:t>Organization Agile Change Culture Assessment </a:t>
            </a:r>
            <a:endParaRPr lang="en-US" sz="3200" dirty="0" smtClean="0">
              <a:solidFill>
                <a:schemeClr val="bg1">
                  <a:lumMod val="50000"/>
                </a:schemeClr>
              </a:solidFill>
            </a:endParaRPr>
          </a:p>
          <a:p>
            <a:r>
              <a:rPr lang="en-US" sz="3200" dirty="0" smtClean="0">
                <a:solidFill>
                  <a:schemeClr val="bg1">
                    <a:lumMod val="50000"/>
                  </a:schemeClr>
                </a:solidFill>
              </a:rPr>
              <a:t>Organization/Systems </a:t>
            </a:r>
            <a:r>
              <a:rPr lang="en-US" sz="3200" dirty="0">
                <a:solidFill>
                  <a:schemeClr val="bg1">
                    <a:lumMod val="50000"/>
                  </a:schemeClr>
                </a:solidFill>
              </a:rPr>
              <a:t>Architecture </a:t>
            </a:r>
            <a:r>
              <a:rPr lang="en-US" sz="3200" dirty="0" smtClean="0">
                <a:solidFill>
                  <a:schemeClr val="bg1">
                    <a:lumMod val="50000"/>
                  </a:schemeClr>
                </a:solidFill>
              </a:rPr>
              <a:t>Assessment</a:t>
            </a:r>
          </a:p>
          <a:p>
            <a:r>
              <a:rPr lang="en-US" sz="3200" dirty="0">
                <a:solidFill>
                  <a:schemeClr val="bg1">
                    <a:lumMod val="50000"/>
                  </a:schemeClr>
                </a:solidFill>
              </a:rPr>
              <a:t>Product/Process Change </a:t>
            </a:r>
            <a:r>
              <a:rPr lang="en-US" sz="3200" dirty="0" smtClean="0">
                <a:solidFill>
                  <a:schemeClr val="bg1">
                    <a:lumMod val="50000"/>
                  </a:schemeClr>
                </a:solidFill>
              </a:rPr>
              <a:t>Governance </a:t>
            </a:r>
            <a:r>
              <a:rPr lang="en-US" sz="3200" dirty="0">
                <a:solidFill>
                  <a:schemeClr val="bg1">
                    <a:lumMod val="50000"/>
                  </a:schemeClr>
                </a:solidFill>
              </a:rPr>
              <a:t>Process Assessment</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15250" y="2228850"/>
            <a:ext cx="4476750" cy="2705100"/>
          </a:xfrm>
          <a:prstGeom prst="rect">
            <a:avLst/>
          </a:prstGeom>
        </p:spPr>
      </p:pic>
    </p:spTree>
    <p:extLst>
      <p:ext uri="{BB962C8B-B14F-4D97-AF65-F5344CB8AC3E}">
        <p14:creationId xmlns:p14="http://schemas.microsoft.com/office/powerpoint/2010/main" val="245727958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258" y="288927"/>
            <a:ext cx="10515600" cy="549274"/>
          </a:xfrm>
        </p:spPr>
        <p:txBody>
          <a:bodyPr/>
          <a:lstStyle/>
          <a:p>
            <a:r>
              <a:rPr lang="en-US" sz="3600" dirty="0"/>
              <a:t>Organizational </a:t>
            </a:r>
            <a:r>
              <a:rPr lang="en-US" sz="3600" dirty="0" smtClean="0"/>
              <a:t>Culture </a:t>
            </a:r>
            <a:r>
              <a:rPr lang="en-US" sz="3600" dirty="0"/>
              <a:t>and </a:t>
            </a:r>
            <a:r>
              <a:rPr lang="en-US" sz="3600" dirty="0" smtClean="0"/>
              <a:t>Change</a:t>
            </a:r>
            <a:endParaRPr lang="en-US" sz="3600" dirty="0"/>
          </a:p>
        </p:txBody>
      </p:sp>
      <p:sp>
        <p:nvSpPr>
          <p:cNvPr id="3" name="Content Placeholder 2"/>
          <p:cNvSpPr>
            <a:spLocks noGrp="1"/>
          </p:cNvSpPr>
          <p:nvPr>
            <p:ph idx="1"/>
          </p:nvPr>
        </p:nvSpPr>
        <p:spPr>
          <a:xfrm>
            <a:off x="359229" y="1014108"/>
            <a:ext cx="6912428" cy="4767807"/>
          </a:xfrm>
        </p:spPr>
        <p:txBody>
          <a:bodyPr>
            <a:noAutofit/>
          </a:bodyPr>
          <a:lstStyle/>
          <a:p>
            <a:pPr marL="0" indent="0">
              <a:buNone/>
            </a:pPr>
            <a:r>
              <a:rPr lang="en-US" sz="2800" dirty="0" smtClean="0"/>
              <a:t>The Change Manager should know:</a:t>
            </a:r>
          </a:p>
          <a:p>
            <a:r>
              <a:rPr lang="en-US" sz="2800" dirty="0" smtClean="0"/>
              <a:t>A clear definition of “Culture” in an organizational context</a:t>
            </a:r>
          </a:p>
          <a:p>
            <a:r>
              <a:rPr lang="en-US" sz="2800" dirty="0" smtClean="0"/>
              <a:t>A useful mental model that describes some of the key dimensions of culture</a:t>
            </a:r>
          </a:p>
          <a:p>
            <a:r>
              <a:rPr lang="en-US" sz="2800" dirty="0" smtClean="0"/>
              <a:t>The impact of organizational culture on different types of changes and on the ease with which each can be implemented</a:t>
            </a:r>
          </a:p>
          <a:p>
            <a:r>
              <a:rPr lang="en-US" sz="2800" dirty="0" smtClean="0"/>
              <a:t>The role of organizational leadership in establishing. Maintaining and changing culture, including the cultural “levers” available to senior leaders</a:t>
            </a:r>
          </a:p>
          <a:p>
            <a:pPr marL="0" indent="0">
              <a:buNone/>
            </a:pPr>
            <a:endParaRPr lang="en-US" sz="2800" dirty="0"/>
          </a:p>
          <a:p>
            <a:pPr marL="0" indent="0">
              <a:buNone/>
            </a:pPr>
            <a:endParaRPr lang="en-US" sz="2800" dirty="0" smtClean="0"/>
          </a:p>
          <a:p>
            <a:endParaRPr lang="en-US" sz="28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4268" y="1163872"/>
            <a:ext cx="4270990" cy="427099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Rectangle 5"/>
          <p:cNvSpPr/>
          <p:nvPr/>
        </p:nvSpPr>
        <p:spPr>
          <a:xfrm>
            <a:off x="7635899" y="5065530"/>
            <a:ext cx="4107728" cy="369332"/>
          </a:xfrm>
          <a:prstGeom prst="rect">
            <a:avLst/>
          </a:prstGeom>
        </p:spPr>
        <p:txBody>
          <a:bodyPr wrap="none">
            <a:spAutoFit/>
          </a:bodyPr>
          <a:lstStyle/>
          <a:p>
            <a:r>
              <a:rPr lang="en-US" dirty="0" smtClean="0"/>
              <a:t>Hofstede</a:t>
            </a:r>
            <a:r>
              <a:rPr lang="en-US" dirty="0"/>
              <a:t>, </a:t>
            </a:r>
            <a:r>
              <a:rPr lang="en-US" dirty="0" err="1"/>
              <a:t>Trompenaars</a:t>
            </a:r>
            <a:r>
              <a:rPr lang="en-US" dirty="0"/>
              <a:t>, </a:t>
            </a:r>
            <a:r>
              <a:rPr lang="en-US" dirty="0" smtClean="0"/>
              <a:t>Hamden-Turner</a:t>
            </a:r>
            <a:endParaRPr lang="en-US" dirty="0"/>
          </a:p>
        </p:txBody>
      </p:sp>
    </p:spTree>
    <p:extLst>
      <p:ext uri="{BB962C8B-B14F-4D97-AF65-F5344CB8AC3E}">
        <p14:creationId xmlns:p14="http://schemas.microsoft.com/office/powerpoint/2010/main" val="122104505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45" y="238291"/>
            <a:ext cx="10515600" cy="523709"/>
          </a:xfrm>
        </p:spPr>
        <p:txBody>
          <a:bodyPr/>
          <a:lstStyle/>
          <a:p>
            <a:r>
              <a:rPr lang="en-US" sz="3600" dirty="0"/>
              <a:t>Emergent </a:t>
            </a:r>
            <a:r>
              <a:rPr lang="en-US" sz="3600" dirty="0" smtClean="0"/>
              <a:t>Change</a:t>
            </a:r>
            <a:endParaRPr lang="en-US" sz="3600" dirty="0"/>
          </a:p>
        </p:txBody>
      </p:sp>
      <p:sp>
        <p:nvSpPr>
          <p:cNvPr id="3" name="Content Placeholder 2"/>
          <p:cNvSpPr>
            <a:spLocks noGrp="1"/>
          </p:cNvSpPr>
          <p:nvPr>
            <p:ph idx="1"/>
          </p:nvPr>
        </p:nvSpPr>
        <p:spPr>
          <a:xfrm>
            <a:off x="376459" y="997796"/>
            <a:ext cx="6128084" cy="4569371"/>
          </a:xfrm>
        </p:spPr>
        <p:txBody>
          <a:bodyPr>
            <a:noAutofit/>
          </a:bodyPr>
          <a:lstStyle/>
          <a:p>
            <a:pPr marL="0" indent="0">
              <a:buNone/>
            </a:pPr>
            <a:r>
              <a:rPr lang="en-US" sz="2400" dirty="0" smtClean="0"/>
              <a:t>Emergent change is different:</a:t>
            </a:r>
          </a:p>
          <a:p>
            <a:r>
              <a:rPr lang="en-US" sz="2400" dirty="0"/>
              <a:t> When the core of the change is to systems, structures, processes and practices, then planning and scheduling is possible</a:t>
            </a:r>
          </a:p>
          <a:p>
            <a:r>
              <a:rPr lang="en-US" sz="2400" dirty="0"/>
              <a:t>When the core of the change is in the discretionary decisions people make about their patterns of values and behaviors, no dates can be fixed in advance. </a:t>
            </a:r>
          </a:p>
          <a:p>
            <a:r>
              <a:rPr lang="en-US" sz="2400" dirty="0"/>
              <a:t>People will engage with new patterns of behavior individually and in their own time.</a:t>
            </a:r>
          </a:p>
          <a:p>
            <a:r>
              <a:rPr lang="en-US" sz="2400" dirty="0"/>
              <a:t>Change Managers must give careful thought to the direction of change that is required and to the indicators which will show progress being made. </a:t>
            </a:r>
          </a:p>
          <a:p>
            <a:endParaRPr lang="en-US" sz="2400" dirty="0"/>
          </a:p>
          <a:p>
            <a:pPr marL="0" indent="0">
              <a:buNone/>
            </a:pPr>
            <a:endParaRPr lang="en-US" sz="2400" dirty="0" smtClean="0"/>
          </a:p>
          <a:p>
            <a:endParaRPr lang="en-US" sz="2400" dirty="0" smtClean="0"/>
          </a:p>
          <a:p>
            <a:endParaRPr lang="en-US" sz="2400" dirty="0" smtClean="0"/>
          </a:p>
          <a:p>
            <a:endParaRPr lang="en-US" sz="2400" dirty="0"/>
          </a:p>
        </p:txBody>
      </p:sp>
      <p:pic>
        <p:nvPicPr>
          <p:cNvPr id="4" name="Picture 2" descr="Image result for square peg round ho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80684" y="997796"/>
            <a:ext cx="4161507" cy="4219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5514272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180" y="267156"/>
            <a:ext cx="10515600" cy="538388"/>
          </a:xfrm>
        </p:spPr>
        <p:txBody>
          <a:bodyPr/>
          <a:lstStyle/>
          <a:p>
            <a:r>
              <a:rPr lang="en-US" sz="3600" dirty="0"/>
              <a:t>Emergent </a:t>
            </a:r>
            <a:r>
              <a:rPr lang="en-US" sz="3600" dirty="0" smtClean="0"/>
              <a:t>Change</a:t>
            </a:r>
            <a:endParaRPr lang="en-US" sz="3600" dirty="0"/>
          </a:p>
        </p:txBody>
      </p:sp>
      <p:sp>
        <p:nvSpPr>
          <p:cNvPr id="3" name="Content Placeholder 2"/>
          <p:cNvSpPr>
            <a:spLocks noGrp="1"/>
          </p:cNvSpPr>
          <p:nvPr>
            <p:ph idx="1"/>
          </p:nvPr>
        </p:nvSpPr>
        <p:spPr>
          <a:xfrm>
            <a:off x="450893" y="886854"/>
            <a:ext cx="6766335" cy="4569371"/>
          </a:xfrm>
        </p:spPr>
        <p:txBody>
          <a:bodyPr>
            <a:noAutofit/>
          </a:bodyPr>
          <a:lstStyle/>
          <a:p>
            <a:pPr marL="0" indent="0">
              <a:buNone/>
            </a:pPr>
            <a:r>
              <a:rPr lang="en-US" sz="2800" dirty="0" smtClean="0"/>
              <a:t>To help implement emerging change, Leaders can: </a:t>
            </a:r>
          </a:p>
          <a:p>
            <a:r>
              <a:rPr lang="en-US" sz="2800" dirty="0"/>
              <a:t>B</a:t>
            </a:r>
            <a:r>
              <a:rPr lang="en-US" sz="2800" dirty="0" smtClean="0"/>
              <a:t>e intentional about their words – challenging existing paradigms and supporting new ones.</a:t>
            </a:r>
          </a:p>
          <a:p>
            <a:r>
              <a:rPr lang="en-US" sz="2800" dirty="0" smtClean="0"/>
              <a:t>Make sure their own actions consistently model the expected behaviors.</a:t>
            </a:r>
          </a:p>
          <a:p>
            <a:r>
              <a:rPr lang="en-US" sz="2800" dirty="0" smtClean="0"/>
              <a:t>Celebrate and mark milestones on the journey </a:t>
            </a:r>
          </a:p>
          <a:p>
            <a:r>
              <a:rPr lang="en-US" sz="2800" dirty="0" smtClean="0"/>
              <a:t>Remain open to new data that might lead to redefinition of the direction – changes in values and behavior are seldom linear or predictable.</a:t>
            </a:r>
          </a:p>
          <a:p>
            <a:endParaRPr lang="en-US" sz="2800" dirty="0" smtClean="0"/>
          </a:p>
          <a:p>
            <a:endParaRPr lang="en-US" sz="2800" dirty="0" smtClean="0"/>
          </a:p>
          <a:p>
            <a:endParaRPr lang="en-US" sz="2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5892" y="1618820"/>
            <a:ext cx="5756108" cy="3837405"/>
          </a:xfrm>
          <a:prstGeom prst="rect">
            <a:avLst/>
          </a:prstGeom>
        </p:spPr>
      </p:pic>
    </p:spTree>
    <p:extLst>
      <p:ext uri="{BB962C8B-B14F-4D97-AF65-F5344CB8AC3E}">
        <p14:creationId xmlns:p14="http://schemas.microsoft.com/office/powerpoint/2010/main" val="394119887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061" y="245383"/>
            <a:ext cx="10515600" cy="505731"/>
          </a:xfrm>
        </p:spPr>
        <p:txBody>
          <a:bodyPr/>
          <a:lstStyle/>
          <a:p>
            <a:r>
              <a:rPr lang="en-US" sz="3600" dirty="0"/>
              <a:t>Emergent </a:t>
            </a:r>
            <a:r>
              <a:rPr lang="en-US" sz="3600" dirty="0" smtClean="0"/>
              <a:t>Change</a:t>
            </a:r>
            <a:endParaRPr lang="en-US" sz="3600" dirty="0"/>
          </a:p>
        </p:txBody>
      </p:sp>
      <p:sp>
        <p:nvSpPr>
          <p:cNvPr id="3" name="Content Placeholder 2"/>
          <p:cNvSpPr>
            <a:spLocks noGrp="1"/>
          </p:cNvSpPr>
          <p:nvPr>
            <p:ph idx="1"/>
          </p:nvPr>
        </p:nvSpPr>
        <p:spPr>
          <a:xfrm>
            <a:off x="191062" y="1069578"/>
            <a:ext cx="5579544" cy="5325270"/>
          </a:xfrm>
        </p:spPr>
        <p:txBody>
          <a:bodyPr>
            <a:noAutofit/>
          </a:bodyPr>
          <a:lstStyle/>
          <a:p>
            <a:pPr marL="0" indent="0">
              <a:buNone/>
            </a:pPr>
            <a:r>
              <a:rPr lang="en-US" sz="2400" dirty="0" smtClean="0"/>
              <a:t>The effective Change Manager must know:</a:t>
            </a:r>
          </a:p>
          <a:p>
            <a:r>
              <a:rPr lang="en-US" sz="2400" dirty="0" smtClean="0"/>
              <a:t>Categories of change that are likely to contain components of emergent change and how to define those components</a:t>
            </a:r>
          </a:p>
          <a:p>
            <a:r>
              <a:rPr lang="en-US" sz="2400" dirty="0" smtClean="0"/>
              <a:t>Ways to define and describe the patterns of behavior and values that will characterize the organization when the change is successful</a:t>
            </a:r>
          </a:p>
          <a:p>
            <a:r>
              <a:rPr lang="en-US" sz="2400" dirty="0" smtClean="0"/>
              <a:t>Leadership strategies to achieve change in a world that is Volatile, Uncertain, Complex and Ambiguous (VUCA)</a:t>
            </a:r>
          </a:p>
          <a:p>
            <a:endParaRPr lang="en-US" sz="2400" dirty="0"/>
          </a:p>
        </p:txBody>
      </p:sp>
      <p:pic>
        <p:nvPicPr>
          <p:cNvPr id="6" name="Picture 5"/>
          <p:cNvPicPr>
            <a:picLocks noChangeAspect="1"/>
          </p:cNvPicPr>
          <p:nvPr/>
        </p:nvPicPr>
        <p:blipFill>
          <a:blip r:embed="rId2"/>
          <a:stretch>
            <a:fillRect/>
          </a:stretch>
        </p:blipFill>
        <p:spPr>
          <a:xfrm>
            <a:off x="6008914" y="1288835"/>
            <a:ext cx="5914467" cy="4787902"/>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06048194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5686" y="278040"/>
            <a:ext cx="10515600" cy="418645"/>
          </a:xfrm>
        </p:spPr>
        <p:txBody>
          <a:bodyPr/>
          <a:lstStyle/>
          <a:p>
            <a:r>
              <a:rPr lang="en-US" sz="3600" dirty="0"/>
              <a:t>Emergent </a:t>
            </a:r>
            <a:r>
              <a:rPr lang="en-US" sz="3600" dirty="0" smtClean="0"/>
              <a:t>Change</a:t>
            </a:r>
            <a:endParaRPr lang="en-US" sz="360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97456" y="1493588"/>
            <a:ext cx="6949925" cy="4296074"/>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Content Placeholder 2"/>
          <p:cNvSpPr>
            <a:spLocks noGrp="1"/>
          </p:cNvSpPr>
          <p:nvPr>
            <p:ph idx="1"/>
          </p:nvPr>
        </p:nvSpPr>
        <p:spPr>
          <a:xfrm>
            <a:off x="206947" y="1153448"/>
            <a:ext cx="4723399" cy="4976355"/>
          </a:xfrm>
        </p:spPr>
        <p:txBody>
          <a:bodyPr>
            <a:normAutofit/>
          </a:bodyPr>
          <a:lstStyle/>
          <a:p>
            <a:pPr marL="0" indent="0">
              <a:buNone/>
            </a:pPr>
            <a:r>
              <a:rPr lang="en-US" sz="3200" dirty="0" smtClean="0"/>
              <a:t>The effective Change Manager must know how the concepts of critical mass, nudge and tipping point can be used to maintain momentum towards the desired and defined future state.</a:t>
            </a:r>
          </a:p>
          <a:p>
            <a:endParaRPr lang="en-US" sz="3200" dirty="0" smtClean="0"/>
          </a:p>
          <a:p>
            <a:endParaRPr lang="en-US" sz="3200" dirty="0"/>
          </a:p>
        </p:txBody>
      </p:sp>
    </p:spTree>
    <p:extLst>
      <p:ext uri="{BB962C8B-B14F-4D97-AF65-F5344CB8AC3E}">
        <p14:creationId xmlns:p14="http://schemas.microsoft.com/office/powerpoint/2010/main" val="324073575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789" y="241560"/>
            <a:ext cx="10515600" cy="553098"/>
          </a:xfrm>
        </p:spPr>
        <p:txBody>
          <a:bodyPr/>
          <a:lstStyle/>
          <a:p>
            <a:r>
              <a:rPr lang="en-US" sz="3600" dirty="0" smtClean="0"/>
              <a:t>Tips for The Beginner Change Manager</a:t>
            </a:r>
            <a:endParaRPr lang="en-US" sz="3600" dirty="0"/>
          </a:p>
        </p:txBody>
      </p:sp>
      <p:sp>
        <p:nvSpPr>
          <p:cNvPr id="3" name="Content Placeholder 2"/>
          <p:cNvSpPr>
            <a:spLocks noGrp="1"/>
          </p:cNvSpPr>
          <p:nvPr>
            <p:ph idx="1"/>
          </p:nvPr>
        </p:nvSpPr>
        <p:spPr>
          <a:xfrm>
            <a:off x="269789" y="1196992"/>
            <a:ext cx="6266935" cy="4976355"/>
          </a:xfrm>
        </p:spPr>
        <p:txBody>
          <a:bodyPr>
            <a:normAutofit/>
          </a:bodyPr>
          <a:lstStyle/>
          <a:p>
            <a:r>
              <a:rPr lang="en-US" sz="2800" dirty="0" smtClean="0"/>
              <a:t>Know the benefits of the change</a:t>
            </a:r>
          </a:p>
          <a:p>
            <a:r>
              <a:rPr lang="en-US" sz="2800" dirty="0" smtClean="0"/>
              <a:t>Show the affected people “what's in it for them”</a:t>
            </a:r>
          </a:p>
          <a:p>
            <a:r>
              <a:rPr lang="en-US" sz="2800" dirty="0" smtClean="0"/>
              <a:t>Keep management involved</a:t>
            </a:r>
          </a:p>
          <a:p>
            <a:r>
              <a:rPr lang="en-US" sz="2800" dirty="0" smtClean="0"/>
              <a:t>Advertise the change, conduct training</a:t>
            </a:r>
          </a:p>
          <a:p>
            <a:r>
              <a:rPr lang="en-US" sz="2800" dirty="0" smtClean="0"/>
              <a:t>Monitor the implementation</a:t>
            </a:r>
          </a:p>
          <a:p>
            <a:r>
              <a:rPr lang="en-US" sz="2800" dirty="0" smtClean="0"/>
              <a:t>Answer people’s questions and assure them that the change is good</a:t>
            </a:r>
          </a:p>
          <a:p>
            <a:endParaRPr lang="en-US" sz="2800" dirty="0" smtClean="0"/>
          </a:p>
          <a:p>
            <a:endParaRPr lang="en-US" sz="28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93599" y="1062504"/>
            <a:ext cx="5110843" cy="511084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3620459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789" y="241560"/>
            <a:ext cx="10515600" cy="553098"/>
          </a:xfrm>
        </p:spPr>
        <p:txBody>
          <a:bodyPr/>
          <a:lstStyle/>
          <a:p>
            <a:r>
              <a:rPr lang="en-US" sz="3600" dirty="0" smtClean="0"/>
              <a:t>Change Management Institute (CMI)</a:t>
            </a:r>
            <a:endParaRPr lang="en-US" sz="3600" dirty="0"/>
          </a:p>
        </p:txBody>
      </p:sp>
      <p:sp>
        <p:nvSpPr>
          <p:cNvPr id="3" name="Content Placeholder 2"/>
          <p:cNvSpPr>
            <a:spLocks noGrp="1"/>
          </p:cNvSpPr>
          <p:nvPr>
            <p:ph idx="1"/>
          </p:nvPr>
        </p:nvSpPr>
        <p:spPr>
          <a:xfrm>
            <a:off x="269789" y="1159922"/>
            <a:ext cx="7354330" cy="4976355"/>
          </a:xfrm>
        </p:spPr>
        <p:txBody>
          <a:bodyPr>
            <a:normAutofit/>
          </a:bodyPr>
          <a:lstStyle/>
          <a:p>
            <a:pPr lvl="0">
              <a:lnSpc>
                <a:spcPct val="100000"/>
              </a:lnSpc>
            </a:pPr>
            <a:r>
              <a:rPr lang="en-US" sz="2800" dirty="0"/>
              <a:t>The Change Management Institute (CMI), is an independent not-for-profit organization focused on developing and promoting the practice of change management, internationally</a:t>
            </a:r>
          </a:p>
          <a:p>
            <a:pPr lvl="0">
              <a:lnSpc>
                <a:spcPct val="100000"/>
              </a:lnSpc>
            </a:pPr>
            <a:r>
              <a:rPr lang="en-US" sz="2800" dirty="0"/>
              <a:t>CMI inspires excellence in the management of change by setting standards, educating and supporting change management practitioners and promoting the value of change </a:t>
            </a:r>
            <a:r>
              <a:rPr lang="en-US" sz="2800" dirty="0" smtClean="0"/>
              <a:t>management</a:t>
            </a:r>
          </a:p>
          <a:p>
            <a:endParaRPr lang="en-US" sz="28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92858" y="1653485"/>
            <a:ext cx="4213791" cy="226360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TextBox 5"/>
          <p:cNvSpPr txBox="1"/>
          <p:nvPr/>
        </p:nvSpPr>
        <p:spPr>
          <a:xfrm>
            <a:off x="2368069" y="5763457"/>
            <a:ext cx="6701791" cy="523220"/>
          </a:xfrm>
          <a:prstGeom prst="rect">
            <a:avLst/>
          </a:prstGeom>
          <a:solidFill>
            <a:schemeClr val="accent6">
              <a:lumMod val="20000"/>
              <a:lumOff val="80000"/>
            </a:schemeClr>
          </a:solidFill>
          <a:ln>
            <a:solidFill>
              <a:schemeClr val="accent6"/>
            </a:solidFill>
          </a:ln>
        </p:spPr>
        <p:txBody>
          <a:bodyPr wrap="square" rtlCol="0">
            <a:spAutoFit/>
          </a:bodyPr>
          <a:lstStyle/>
          <a:p>
            <a:pPr algn="ctr"/>
            <a:r>
              <a:rPr lang="en-US" sz="2800" dirty="0" smtClean="0"/>
              <a:t>No Chapter in your City - Why not start one?</a:t>
            </a:r>
            <a:endParaRPr lang="en-US" sz="2800" dirty="0"/>
          </a:p>
        </p:txBody>
      </p:sp>
    </p:spTree>
    <p:extLst>
      <p:ext uri="{BB962C8B-B14F-4D97-AF65-F5344CB8AC3E}">
        <p14:creationId xmlns:p14="http://schemas.microsoft.com/office/powerpoint/2010/main" val="198698963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789" y="241560"/>
            <a:ext cx="10515600" cy="553098"/>
          </a:xfrm>
        </p:spPr>
        <p:txBody>
          <a:bodyPr/>
          <a:lstStyle/>
          <a:p>
            <a:r>
              <a:rPr lang="en-US" sz="3600" dirty="0" smtClean="0"/>
              <a:t>Change Management - Recap</a:t>
            </a:r>
            <a:endParaRPr lang="en-US" sz="3600" dirty="0"/>
          </a:p>
        </p:txBody>
      </p:sp>
      <p:sp>
        <p:nvSpPr>
          <p:cNvPr id="3" name="Content Placeholder 2"/>
          <p:cNvSpPr>
            <a:spLocks noGrp="1"/>
          </p:cNvSpPr>
          <p:nvPr>
            <p:ph idx="1"/>
          </p:nvPr>
        </p:nvSpPr>
        <p:spPr>
          <a:xfrm>
            <a:off x="269789" y="1196992"/>
            <a:ext cx="6266935" cy="4976355"/>
          </a:xfrm>
        </p:spPr>
        <p:txBody>
          <a:bodyPr>
            <a:normAutofit/>
          </a:bodyPr>
          <a:lstStyle/>
          <a:p>
            <a:r>
              <a:rPr lang="en-US" sz="2800" dirty="0" smtClean="0"/>
              <a:t>Professional Change Managers are becoming more common</a:t>
            </a:r>
          </a:p>
          <a:p>
            <a:r>
              <a:rPr lang="en-US" sz="2800" dirty="0" smtClean="0"/>
              <a:t>Effective management of changes will reduce churn and turmoil for the organization</a:t>
            </a:r>
          </a:p>
          <a:p>
            <a:r>
              <a:rPr lang="en-US" sz="2800" dirty="0" smtClean="0"/>
              <a:t>Professional Change Managers have the skills and techniques to effectively manage changes</a:t>
            </a:r>
          </a:p>
          <a:p>
            <a:r>
              <a:rPr lang="en-US" sz="2800" dirty="0" smtClean="0"/>
              <a:t>Change Management is a rewarding role for those who have the skills and passion</a:t>
            </a:r>
          </a:p>
          <a:p>
            <a:endParaRPr lang="en-US" sz="2800" dirty="0" smtClean="0"/>
          </a:p>
          <a:p>
            <a:endParaRPr lang="en-US" sz="2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82406" y="1458956"/>
            <a:ext cx="5353075" cy="357150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29072896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Questions?</a:t>
            </a:r>
            <a:endParaRPr lang="en-US" sz="3600" dirty="0"/>
          </a:p>
        </p:txBody>
      </p:sp>
      <p:sp>
        <p:nvSpPr>
          <p:cNvPr id="3" name="Content Placeholder 2"/>
          <p:cNvSpPr>
            <a:spLocks noGrp="1"/>
          </p:cNvSpPr>
          <p:nvPr>
            <p:ph idx="1"/>
          </p:nvPr>
        </p:nvSpPr>
        <p:spPr>
          <a:xfrm>
            <a:off x="609600" y="6242763"/>
            <a:ext cx="10972800" cy="302880"/>
          </a:xfrm>
        </p:spPr>
        <p:txBody>
          <a:bodyPr>
            <a:normAutofit fontScale="85000" lnSpcReduction="20000"/>
          </a:bodyPr>
          <a:lstStyle/>
          <a:p>
            <a:pPr marL="0" indent="0">
              <a:buNone/>
            </a:pPr>
            <a:r>
              <a:rPr lang="en-US" dirty="0" smtClean="0"/>
              <a:t>Note: Images used in the presentation are for education purpose only</a:t>
            </a:r>
          </a:p>
          <a:p>
            <a:endParaRPr lang="en-US" dirty="0"/>
          </a:p>
        </p:txBody>
      </p:sp>
      <p:pic>
        <p:nvPicPr>
          <p:cNvPr id="4" name="Picture 2"/>
          <p:cNvPicPr>
            <a:picLocks noChangeAspect="1" noChangeArrowheads="1"/>
          </p:cNvPicPr>
          <p:nvPr/>
        </p:nvPicPr>
        <p:blipFill>
          <a:blip r:embed="rId2" cstate="print"/>
          <a:srcRect/>
          <a:stretch>
            <a:fillRect/>
          </a:stretch>
        </p:blipFill>
        <p:spPr bwMode="auto">
          <a:xfrm>
            <a:off x="2747211" y="1495927"/>
            <a:ext cx="5736287" cy="4134852"/>
          </a:xfrm>
          <a:prstGeom prst="rect">
            <a:avLst/>
          </a:prstGeom>
          <a:noFill/>
          <a:ln w="9525">
            <a:noFill/>
            <a:miter lim="800000"/>
            <a:headEnd/>
            <a:tailEnd/>
          </a:ln>
        </p:spPr>
      </p:pic>
    </p:spTree>
    <p:extLst>
      <p:ext uri="{BB962C8B-B14F-4D97-AF65-F5344CB8AC3E}">
        <p14:creationId xmlns:p14="http://schemas.microsoft.com/office/powerpoint/2010/main" val="9386153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1">
                    <a:lumMod val="75000"/>
                  </a:schemeClr>
                </a:solidFill>
              </a:rPr>
              <a:t>Typical actions that are needed for an assessment  </a:t>
            </a:r>
            <a:endParaRPr lang="en-US" b="1" dirty="0">
              <a:solidFill>
                <a:schemeClr val="accent1">
                  <a:lumMod val="75000"/>
                </a:schemeClr>
              </a:solidFill>
            </a:endParaRPr>
          </a:p>
        </p:txBody>
      </p:sp>
      <p:sp>
        <p:nvSpPr>
          <p:cNvPr id="3" name="Content Placeholder 2"/>
          <p:cNvSpPr>
            <a:spLocks noGrp="1"/>
          </p:cNvSpPr>
          <p:nvPr>
            <p:ph idx="1"/>
          </p:nvPr>
        </p:nvSpPr>
        <p:spPr>
          <a:xfrm>
            <a:off x="609600" y="1847396"/>
            <a:ext cx="6411686" cy="4351338"/>
          </a:xfrm>
        </p:spPr>
        <p:txBody>
          <a:bodyPr>
            <a:normAutofit fontScale="92500" lnSpcReduction="20000"/>
          </a:bodyPr>
          <a:lstStyle/>
          <a:p>
            <a:r>
              <a:rPr lang="en-US" sz="3200" dirty="0">
                <a:solidFill>
                  <a:schemeClr val="bg1">
                    <a:lumMod val="50000"/>
                  </a:schemeClr>
                </a:solidFill>
              </a:rPr>
              <a:t>Business Data </a:t>
            </a:r>
            <a:r>
              <a:rPr lang="en-US" sz="3200" dirty="0" smtClean="0">
                <a:solidFill>
                  <a:schemeClr val="bg1">
                    <a:lumMod val="50000"/>
                  </a:schemeClr>
                </a:solidFill>
              </a:rPr>
              <a:t>Mapping</a:t>
            </a:r>
          </a:p>
          <a:p>
            <a:r>
              <a:rPr lang="en-US" sz="3200" dirty="0">
                <a:solidFill>
                  <a:schemeClr val="bg1">
                    <a:lumMod val="50000"/>
                  </a:schemeClr>
                </a:solidFill>
              </a:rPr>
              <a:t>Business Intelligence </a:t>
            </a:r>
            <a:r>
              <a:rPr lang="en-US" sz="3200" dirty="0" smtClean="0">
                <a:solidFill>
                  <a:schemeClr val="bg1">
                    <a:lumMod val="50000"/>
                  </a:schemeClr>
                </a:solidFill>
              </a:rPr>
              <a:t>Mapping</a:t>
            </a:r>
          </a:p>
          <a:p>
            <a:r>
              <a:rPr lang="en-US" sz="3200" dirty="0" smtClean="0">
                <a:solidFill>
                  <a:schemeClr val="bg1">
                    <a:lumMod val="50000"/>
                  </a:schemeClr>
                </a:solidFill>
              </a:rPr>
              <a:t>Customer Journey Mapping</a:t>
            </a:r>
          </a:p>
          <a:p>
            <a:r>
              <a:rPr lang="en-US" sz="3200" dirty="0" smtClean="0">
                <a:solidFill>
                  <a:schemeClr val="bg1">
                    <a:lumMod val="50000"/>
                  </a:schemeClr>
                </a:solidFill>
              </a:rPr>
              <a:t>Value </a:t>
            </a:r>
            <a:r>
              <a:rPr lang="en-US" sz="3200" dirty="0">
                <a:solidFill>
                  <a:schemeClr val="bg1">
                    <a:lumMod val="50000"/>
                  </a:schemeClr>
                </a:solidFill>
              </a:rPr>
              <a:t>Stream </a:t>
            </a:r>
            <a:r>
              <a:rPr lang="en-US" sz="3200" dirty="0" smtClean="0">
                <a:solidFill>
                  <a:schemeClr val="bg1">
                    <a:lumMod val="50000"/>
                  </a:schemeClr>
                </a:solidFill>
              </a:rPr>
              <a:t>Mapping</a:t>
            </a:r>
          </a:p>
          <a:p>
            <a:r>
              <a:rPr lang="en-US" sz="3200" dirty="0">
                <a:solidFill>
                  <a:schemeClr val="bg1">
                    <a:lumMod val="50000"/>
                  </a:schemeClr>
                </a:solidFill>
              </a:rPr>
              <a:t>Business Process Capacity &amp; Bottleneck Mapping </a:t>
            </a:r>
            <a:endParaRPr lang="en-US" sz="3200" dirty="0" smtClean="0">
              <a:solidFill>
                <a:schemeClr val="bg1">
                  <a:lumMod val="50000"/>
                </a:schemeClr>
              </a:solidFill>
            </a:endParaRPr>
          </a:p>
          <a:p>
            <a:r>
              <a:rPr lang="en-US" sz="3200" dirty="0">
                <a:solidFill>
                  <a:schemeClr val="bg1">
                    <a:lumMod val="50000"/>
                  </a:schemeClr>
                </a:solidFill>
              </a:rPr>
              <a:t>Business Process Capabilities </a:t>
            </a:r>
            <a:r>
              <a:rPr lang="en-US" sz="3200" dirty="0" smtClean="0">
                <a:solidFill>
                  <a:schemeClr val="bg1">
                    <a:lumMod val="50000"/>
                  </a:schemeClr>
                </a:solidFill>
              </a:rPr>
              <a:t>Mapping</a:t>
            </a:r>
          </a:p>
          <a:p>
            <a:r>
              <a:rPr lang="en-US" sz="3200" dirty="0">
                <a:solidFill>
                  <a:schemeClr val="bg1">
                    <a:lumMod val="50000"/>
                  </a:schemeClr>
                </a:solidFill>
              </a:rPr>
              <a:t>Skills </a:t>
            </a:r>
            <a:r>
              <a:rPr lang="en-US" sz="3200" dirty="0" smtClean="0">
                <a:solidFill>
                  <a:schemeClr val="bg1">
                    <a:lumMod val="50000"/>
                  </a:schemeClr>
                </a:solidFill>
              </a:rPr>
              <a:t>Assessment</a:t>
            </a:r>
          </a:p>
          <a:p>
            <a:r>
              <a:rPr lang="en-US" sz="3200" dirty="0">
                <a:solidFill>
                  <a:schemeClr val="bg1">
                    <a:lumMod val="50000"/>
                  </a:schemeClr>
                </a:solidFill>
              </a:rPr>
              <a:t>Business Process Change Control Mapping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3200" y="1502228"/>
            <a:ext cx="5312228" cy="249987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1643521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8066314" cy="1325563"/>
          </a:xfrm>
        </p:spPr>
        <p:txBody>
          <a:bodyPr/>
          <a:lstStyle/>
          <a:p>
            <a:r>
              <a:rPr lang="en-US" b="1" dirty="0" smtClean="0">
                <a:solidFill>
                  <a:schemeClr val="accent1">
                    <a:lumMod val="75000"/>
                  </a:schemeClr>
                </a:solidFill>
              </a:rPr>
              <a:t>Typical Assessment Results</a:t>
            </a:r>
            <a:endParaRPr lang="en-US" b="1" dirty="0">
              <a:solidFill>
                <a:schemeClr val="accent1">
                  <a:lumMod val="75000"/>
                </a:schemeClr>
              </a:solidFill>
            </a:endParaRPr>
          </a:p>
        </p:txBody>
      </p:sp>
      <p:sp>
        <p:nvSpPr>
          <p:cNvPr id="3" name="Content Placeholder 2"/>
          <p:cNvSpPr>
            <a:spLocks noGrp="1"/>
          </p:cNvSpPr>
          <p:nvPr>
            <p:ph idx="1"/>
          </p:nvPr>
        </p:nvSpPr>
        <p:spPr>
          <a:xfrm>
            <a:off x="609600" y="1847396"/>
            <a:ext cx="6052457" cy="4351338"/>
          </a:xfrm>
        </p:spPr>
        <p:txBody>
          <a:bodyPr>
            <a:normAutofit/>
          </a:bodyPr>
          <a:lstStyle/>
          <a:p>
            <a:r>
              <a:rPr lang="en-US" sz="3200" dirty="0" smtClean="0">
                <a:solidFill>
                  <a:schemeClr val="bg1">
                    <a:lumMod val="50000"/>
                  </a:schemeClr>
                </a:solidFill>
              </a:rPr>
              <a:t>Recommendations to move </a:t>
            </a:r>
            <a:r>
              <a:rPr lang="en-US" sz="3200" dirty="0">
                <a:solidFill>
                  <a:schemeClr val="bg1">
                    <a:lumMod val="50000"/>
                  </a:schemeClr>
                </a:solidFill>
              </a:rPr>
              <a:t>u</a:t>
            </a:r>
            <a:r>
              <a:rPr lang="en-US" sz="3200" dirty="0" smtClean="0">
                <a:solidFill>
                  <a:schemeClr val="bg1">
                    <a:lumMod val="50000"/>
                  </a:schemeClr>
                </a:solidFill>
              </a:rPr>
              <a:t>p on a Capability </a:t>
            </a:r>
            <a:r>
              <a:rPr lang="en-US" sz="3200" dirty="0">
                <a:solidFill>
                  <a:schemeClr val="bg1">
                    <a:lumMod val="50000"/>
                  </a:schemeClr>
                </a:solidFill>
              </a:rPr>
              <a:t>Maturity </a:t>
            </a:r>
            <a:r>
              <a:rPr lang="en-US" sz="3200" dirty="0" smtClean="0">
                <a:solidFill>
                  <a:schemeClr val="bg1">
                    <a:lumMod val="50000"/>
                  </a:schemeClr>
                </a:solidFill>
              </a:rPr>
              <a:t>Model (CMM)</a:t>
            </a:r>
          </a:p>
          <a:p>
            <a:r>
              <a:rPr lang="en-US" sz="3200" dirty="0" smtClean="0">
                <a:solidFill>
                  <a:schemeClr val="bg1">
                    <a:lumMod val="50000"/>
                  </a:schemeClr>
                </a:solidFill>
              </a:rPr>
              <a:t>Recommendations to implement best </a:t>
            </a:r>
            <a:r>
              <a:rPr lang="en-US" sz="3200" dirty="0">
                <a:solidFill>
                  <a:schemeClr val="bg1">
                    <a:lumMod val="50000"/>
                  </a:schemeClr>
                </a:solidFill>
              </a:rPr>
              <a:t>p</a:t>
            </a:r>
            <a:r>
              <a:rPr lang="en-US" sz="3200" dirty="0" smtClean="0">
                <a:solidFill>
                  <a:schemeClr val="bg1">
                    <a:lumMod val="50000"/>
                  </a:schemeClr>
                </a:solidFill>
              </a:rPr>
              <a:t>ractices </a:t>
            </a:r>
          </a:p>
          <a:p>
            <a:r>
              <a:rPr lang="en-US" sz="3200" dirty="0" smtClean="0">
                <a:solidFill>
                  <a:schemeClr val="bg1">
                    <a:lumMod val="50000"/>
                  </a:schemeClr>
                </a:solidFill>
              </a:rPr>
              <a:t>Recommendations to fill </a:t>
            </a:r>
            <a:r>
              <a:rPr lang="en-US" sz="3200" dirty="0">
                <a:solidFill>
                  <a:schemeClr val="bg1">
                    <a:lumMod val="50000"/>
                  </a:schemeClr>
                </a:solidFill>
              </a:rPr>
              <a:t>p</a:t>
            </a:r>
            <a:r>
              <a:rPr lang="en-US" sz="3200" dirty="0" smtClean="0">
                <a:solidFill>
                  <a:schemeClr val="bg1">
                    <a:lumMod val="50000"/>
                  </a:schemeClr>
                </a:solidFill>
              </a:rPr>
              <a:t>rocess gaps</a:t>
            </a:r>
          </a:p>
          <a:p>
            <a:r>
              <a:rPr lang="en-US" sz="3200" dirty="0" smtClean="0">
                <a:solidFill>
                  <a:schemeClr val="bg1">
                    <a:lumMod val="50000"/>
                  </a:schemeClr>
                </a:solidFill>
              </a:rPr>
              <a:t>Recommendations to improve a product or service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3581" y="2279878"/>
            <a:ext cx="4486275" cy="3368222"/>
          </a:xfrm>
          <a:prstGeom prst="rect">
            <a:avLst/>
          </a:prstGeom>
        </p:spPr>
      </p:pic>
    </p:spTree>
    <p:extLst>
      <p:ext uri="{BB962C8B-B14F-4D97-AF65-F5344CB8AC3E}">
        <p14:creationId xmlns:p14="http://schemas.microsoft.com/office/powerpoint/2010/main" val="22450947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8066314" cy="1325563"/>
          </a:xfrm>
        </p:spPr>
        <p:txBody>
          <a:bodyPr/>
          <a:lstStyle/>
          <a:p>
            <a:r>
              <a:rPr lang="en-US" b="1" dirty="0" smtClean="0">
                <a:solidFill>
                  <a:schemeClr val="accent1">
                    <a:lumMod val="75000"/>
                  </a:schemeClr>
                </a:solidFill>
              </a:rPr>
              <a:t>Typical Change Process Activities </a:t>
            </a:r>
            <a:endParaRPr lang="en-US" b="1" dirty="0">
              <a:solidFill>
                <a:schemeClr val="accent1">
                  <a:lumMod val="75000"/>
                </a:schemeClr>
              </a:solidFill>
            </a:endParaRPr>
          </a:p>
        </p:txBody>
      </p:sp>
      <p:sp>
        <p:nvSpPr>
          <p:cNvPr id="3" name="Content Placeholder 2"/>
          <p:cNvSpPr>
            <a:spLocks noGrp="1"/>
          </p:cNvSpPr>
          <p:nvPr>
            <p:ph idx="1"/>
          </p:nvPr>
        </p:nvSpPr>
        <p:spPr>
          <a:xfrm>
            <a:off x="669758" y="1534575"/>
            <a:ext cx="5998029" cy="4351338"/>
          </a:xfrm>
        </p:spPr>
        <p:txBody>
          <a:bodyPr>
            <a:normAutofit lnSpcReduction="10000"/>
          </a:bodyPr>
          <a:lstStyle/>
          <a:p>
            <a:r>
              <a:rPr lang="en-US" sz="3200" dirty="0" smtClean="0">
                <a:solidFill>
                  <a:schemeClr val="bg1">
                    <a:lumMod val="50000"/>
                  </a:schemeClr>
                </a:solidFill>
              </a:rPr>
              <a:t>Define the change strategy</a:t>
            </a:r>
          </a:p>
          <a:p>
            <a:r>
              <a:rPr lang="en-US" sz="3200" dirty="0" smtClean="0">
                <a:solidFill>
                  <a:schemeClr val="bg1">
                    <a:lumMod val="50000"/>
                  </a:schemeClr>
                </a:solidFill>
              </a:rPr>
              <a:t>Develop the change plan</a:t>
            </a:r>
          </a:p>
          <a:p>
            <a:r>
              <a:rPr lang="en-US" sz="3200" dirty="0" smtClean="0">
                <a:solidFill>
                  <a:schemeClr val="bg1">
                    <a:lumMod val="50000"/>
                  </a:schemeClr>
                </a:solidFill>
              </a:rPr>
              <a:t>Craft the change communication</a:t>
            </a:r>
          </a:p>
          <a:p>
            <a:r>
              <a:rPr lang="en-US" sz="3200" dirty="0" smtClean="0">
                <a:solidFill>
                  <a:schemeClr val="bg1">
                    <a:lumMod val="50000"/>
                  </a:schemeClr>
                </a:solidFill>
              </a:rPr>
              <a:t>Manage the change implementation</a:t>
            </a:r>
          </a:p>
          <a:p>
            <a:r>
              <a:rPr lang="en-US" sz="3200" dirty="0" smtClean="0">
                <a:solidFill>
                  <a:schemeClr val="bg1">
                    <a:lumMod val="50000"/>
                  </a:schemeClr>
                </a:solidFill>
              </a:rPr>
              <a:t>Monitor and implement corrections</a:t>
            </a:r>
          </a:p>
          <a:p>
            <a:r>
              <a:rPr lang="en-US" sz="3200" dirty="0" smtClean="0">
                <a:solidFill>
                  <a:schemeClr val="bg1">
                    <a:lumMod val="50000"/>
                  </a:schemeClr>
                </a:solidFill>
              </a:rPr>
              <a:t>Assess results and implement corrections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67276" y="1830951"/>
            <a:ext cx="5552271" cy="3150123"/>
          </a:xfrm>
          <a:prstGeom prst="rect">
            <a:avLst/>
          </a:prstGeom>
        </p:spPr>
      </p:pic>
    </p:spTree>
    <p:extLst>
      <p:ext uri="{BB962C8B-B14F-4D97-AF65-F5344CB8AC3E}">
        <p14:creationId xmlns:p14="http://schemas.microsoft.com/office/powerpoint/2010/main" val="40163986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8066314" cy="1325563"/>
          </a:xfrm>
        </p:spPr>
        <p:txBody>
          <a:bodyPr/>
          <a:lstStyle/>
          <a:p>
            <a:r>
              <a:rPr lang="en-US" b="1" dirty="0" smtClean="0">
                <a:solidFill>
                  <a:schemeClr val="accent1">
                    <a:lumMod val="75000"/>
                  </a:schemeClr>
                </a:solidFill>
              </a:rPr>
              <a:t>What an Organizational Change Manager does</a:t>
            </a:r>
            <a:endParaRPr lang="en-US" b="1" dirty="0">
              <a:solidFill>
                <a:schemeClr val="accent1">
                  <a:lumMod val="75000"/>
                </a:schemeClr>
              </a:solidFill>
            </a:endParaRPr>
          </a:p>
        </p:txBody>
      </p:sp>
      <p:sp>
        <p:nvSpPr>
          <p:cNvPr id="3" name="Content Placeholder 2"/>
          <p:cNvSpPr>
            <a:spLocks noGrp="1"/>
          </p:cNvSpPr>
          <p:nvPr>
            <p:ph idx="1"/>
          </p:nvPr>
        </p:nvSpPr>
        <p:spPr>
          <a:xfrm>
            <a:off x="609600" y="1847396"/>
            <a:ext cx="8839200" cy="4351338"/>
          </a:xfrm>
        </p:spPr>
        <p:txBody>
          <a:bodyPr>
            <a:normAutofit fontScale="92500" lnSpcReduction="10000"/>
          </a:bodyPr>
          <a:lstStyle/>
          <a:p>
            <a:r>
              <a:rPr lang="en-US" sz="3200" dirty="0">
                <a:solidFill>
                  <a:schemeClr val="bg1">
                    <a:lumMod val="50000"/>
                  </a:schemeClr>
                </a:solidFill>
              </a:rPr>
              <a:t>Define Change </a:t>
            </a:r>
            <a:r>
              <a:rPr lang="en-US" sz="3200" dirty="0" smtClean="0">
                <a:solidFill>
                  <a:schemeClr val="bg1">
                    <a:lumMod val="50000"/>
                  </a:schemeClr>
                </a:solidFill>
              </a:rPr>
              <a:t>Strategy</a:t>
            </a:r>
          </a:p>
          <a:p>
            <a:r>
              <a:rPr lang="en-US" sz="3200" dirty="0">
                <a:solidFill>
                  <a:schemeClr val="bg1">
                    <a:lumMod val="50000"/>
                  </a:schemeClr>
                </a:solidFill>
              </a:rPr>
              <a:t>Develop a Change </a:t>
            </a:r>
            <a:r>
              <a:rPr lang="en-US" sz="3200" dirty="0" smtClean="0">
                <a:solidFill>
                  <a:schemeClr val="bg1">
                    <a:lumMod val="50000"/>
                  </a:schemeClr>
                </a:solidFill>
              </a:rPr>
              <a:t>Plan</a:t>
            </a:r>
          </a:p>
          <a:p>
            <a:r>
              <a:rPr lang="en-US" sz="3200" dirty="0">
                <a:solidFill>
                  <a:schemeClr val="bg1">
                    <a:lumMod val="50000"/>
                  </a:schemeClr>
                </a:solidFill>
              </a:rPr>
              <a:t>Identify  Stakeholders &amp; </a:t>
            </a:r>
            <a:r>
              <a:rPr lang="en-US" sz="3200" dirty="0" smtClean="0">
                <a:solidFill>
                  <a:schemeClr val="bg1">
                    <a:lumMod val="50000"/>
                  </a:schemeClr>
                </a:solidFill>
              </a:rPr>
              <a:t>Sponsors</a:t>
            </a:r>
          </a:p>
          <a:p>
            <a:r>
              <a:rPr lang="en-US" sz="3200" dirty="0">
                <a:solidFill>
                  <a:schemeClr val="bg1">
                    <a:lumMod val="50000"/>
                  </a:schemeClr>
                </a:solidFill>
              </a:rPr>
              <a:t>Define the Change Benefits </a:t>
            </a:r>
            <a:endParaRPr lang="en-US" sz="3200" dirty="0" smtClean="0">
              <a:solidFill>
                <a:schemeClr val="bg1">
                  <a:lumMod val="50000"/>
                </a:schemeClr>
              </a:solidFill>
            </a:endParaRPr>
          </a:p>
          <a:p>
            <a:r>
              <a:rPr lang="en-US" sz="3200" dirty="0">
                <a:solidFill>
                  <a:schemeClr val="bg1">
                    <a:lumMod val="50000"/>
                  </a:schemeClr>
                </a:solidFill>
              </a:rPr>
              <a:t>Mentor Stakeholders &amp; </a:t>
            </a:r>
            <a:r>
              <a:rPr lang="en-US" sz="3200" dirty="0" smtClean="0">
                <a:solidFill>
                  <a:schemeClr val="bg1">
                    <a:lumMod val="50000"/>
                  </a:schemeClr>
                </a:solidFill>
              </a:rPr>
              <a:t>Sponsors</a:t>
            </a:r>
          </a:p>
          <a:p>
            <a:r>
              <a:rPr lang="en-US" sz="3200" dirty="0">
                <a:solidFill>
                  <a:schemeClr val="bg1">
                    <a:lumMod val="50000"/>
                  </a:schemeClr>
                </a:solidFill>
              </a:rPr>
              <a:t>Communicate the </a:t>
            </a:r>
            <a:r>
              <a:rPr lang="en-US" sz="3200" dirty="0" smtClean="0">
                <a:solidFill>
                  <a:schemeClr val="bg1">
                    <a:lumMod val="50000"/>
                  </a:schemeClr>
                </a:solidFill>
              </a:rPr>
              <a:t>Change</a:t>
            </a:r>
          </a:p>
          <a:p>
            <a:r>
              <a:rPr lang="en-US" sz="3200" dirty="0">
                <a:solidFill>
                  <a:schemeClr val="bg1">
                    <a:lumMod val="50000"/>
                  </a:schemeClr>
                </a:solidFill>
              </a:rPr>
              <a:t>Develop Training </a:t>
            </a:r>
            <a:r>
              <a:rPr lang="en-US" sz="3200" dirty="0" smtClean="0">
                <a:solidFill>
                  <a:schemeClr val="bg1">
                    <a:lumMod val="50000"/>
                  </a:schemeClr>
                </a:solidFill>
              </a:rPr>
              <a:t>Materials</a:t>
            </a:r>
          </a:p>
          <a:p>
            <a:r>
              <a:rPr lang="en-US" sz="3200" dirty="0">
                <a:solidFill>
                  <a:schemeClr val="bg1">
                    <a:lumMod val="50000"/>
                  </a:schemeClr>
                </a:solidFill>
              </a:rPr>
              <a:t>Train the </a:t>
            </a:r>
            <a:r>
              <a:rPr lang="en-US" sz="3200" dirty="0" smtClean="0">
                <a:solidFill>
                  <a:schemeClr val="bg1">
                    <a:lumMod val="50000"/>
                  </a:schemeClr>
                </a:solidFill>
              </a:rPr>
              <a:t>Trainer</a:t>
            </a:r>
          </a:p>
          <a:p>
            <a:r>
              <a:rPr lang="en-US" sz="3200" dirty="0">
                <a:solidFill>
                  <a:schemeClr val="bg1">
                    <a:lumMod val="50000"/>
                  </a:schemeClr>
                </a:solidFill>
              </a:rPr>
              <a:t>Measure the Progress of Change </a:t>
            </a:r>
            <a:r>
              <a:rPr lang="en-US" sz="3200" dirty="0" smtClean="0">
                <a:solidFill>
                  <a:schemeClr val="bg1">
                    <a:lumMod val="50000"/>
                  </a:schemeClr>
                </a:solidFill>
              </a:rPr>
              <a:t>Implementation</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33373" y="1690689"/>
            <a:ext cx="5654758" cy="3193717"/>
          </a:xfrm>
          <a:prstGeom prst="rect">
            <a:avLst/>
          </a:prstGeom>
        </p:spPr>
      </p:pic>
    </p:spTree>
    <p:extLst>
      <p:ext uri="{BB962C8B-B14F-4D97-AF65-F5344CB8AC3E}">
        <p14:creationId xmlns:p14="http://schemas.microsoft.com/office/powerpoint/2010/main" val="31433606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8240486" cy="1325563"/>
          </a:xfrm>
        </p:spPr>
        <p:txBody>
          <a:bodyPr/>
          <a:lstStyle/>
          <a:p>
            <a:r>
              <a:rPr lang="en-US" b="1" dirty="0" smtClean="0">
                <a:solidFill>
                  <a:schemeClr val="accent1">
                    <a:lumMod val="75000"/>
                  </a:schemeClr>
                </a:solidFill>
              </a:rPr>
              <a:t>What </a:t>
            </a:r>
            <a:r>
              <a:rPr lang="en-US" b="1" dirty="0">
                <a:solidFill>
                  <a:schemeClr val="accent1">
                    <a:lumMod val="75000"/>
                  </a:schemeClr>
                </a:solidFill>
              </a:rPr>
              <a:t>an Product/Process Change </a:t>
            </a:r>
            <a:r>
              <a:rPr lang="en-US" b="1" dirty="0" smtClean="0">
                <a:solidFill>
                  <a:schemeClr val="accent1">
                    <a:lumMod val="75000"/>
                  </a:schemeClr>
                </a:solidFill>
              </a:rPr>
              <a:t>Manager does</a:t>
            </a:r>
            <a:endParaRPr lang="en-US" b="1" dirty="0">
              <a:solidFill>
                <a:schemeClr val="accent1">
                  <a:lumMod val="75000"/>
                </a:schemeClr>
              </a:solidFill>
            </a:endParaRPr>
          </a:p>
        </p:txBody>
      </p:sp>
      <p:sp>
        <p:nvSpPr>
          <p:cNvPr id="3" name="Content Placeholder 2"/>
          <p:cNvSpPr>
            <a:spLocks noGrp="1"/>
          </p:cNvSpPr>
          <p:nvPr>
            <p:ph idx="1"/>
          </p:nvPr>
        </p:nvSpPr>
        <p:spPr>
          <a:xfrm>
            <a:off x="549442" y="1690689"/>
            <a:ext cx="4973053" cy="4351338"/>
          </a:xfrm>
        </p:spPr>
        <p:txBody>
          <a:bodyPr>
            <a:normAutofit lnSpcReduction="10000"/>
          </a:bodyPr>
          <a:lstStyle/>
          <a:p>
            <a:r>
              <a:rPr lang="en-US" sz="3200" dirty="0">
                <a:solidFill>
                  <a:schemeClr val="bg1">
                    <a:lumMod val="50000"/>
                  </a:schemeClr>
                </a:solidFill>
              </a:rPr>
              <a:t>Recommend Change Control </a:t>
            </a:r>
            <a:r>
              <a:rPr lang="en-US" sz="3200" dirty="0" smtClean="0">
                <a:solidFill>
                  <a:schemeClr val="bg1">
                    <a:lumMod val="50000"/>
                  </a:schemeClr>
                </a:solidFill>
              </a:rPr>
              <a:t>Strategy</a:t>
            </a:r>
          </a:p>
          <a:p>
            <a:r>
              <a:rPr lang="en-US" sz="3200" dirty="0">
                <a:solidFill>
                  <a:schemeClr val="bg1">
                    <a:lumMod val="50000"/>
                  </a:schemeClr>
                </a:solidFill>
              </a:rPr>
              <a:t>Recommend Change Control </a:t>
            </a:r>
            <a:r>
              <a:rPr lang="en-US" sz="3200" dirty="0" smtClean="0">
                <a:solidFill>
                  <a:schemeClr val="bg1">
                    <a:lumMod val="50000"/>
                  </a:schemeClr>
                </a:solidFill>
              </a:rPr>
              <a:t>Points</a:t>
            </a:r>
          </a:p>
          <a:p>
            <a:r>
              <a:rPr lang="en-US" sz="3200" dirty="0">
                <a:solidFill>
                  <a:schemeClr val="bg1">
                    <a:lumMod val="50000"/>
                  </a:schemeClr>
                </a:solidFill>
              </a:rPr>
              <a:t>Assess Impact of </a:t>
            </a:r>
            <a:r>
              <a:rPr lang="en-US" sz="3200" dirty="0" smtClean="0">
                <a:solidFill>
                  <a:schemeClr val="bg1">
                    <a:lumMod val="50000"/>
                  </a:schemeClr>
                </a:solidFill>
              </a:rPr>
              <a:t>Changes</a:t>
            </a:r>
          </a:p>
          <a:p>
            <a:r>
              <a:rPr lang="en-US" sz="3200" dirty="0">
                <a:solidFill>
                  <a:schemeClr val="bg1">
                    <a:lumMod val="50000"/>
                  </a:schemeClr>
                </a:solidFill>
              </a:rPr>
              <a:t>Assess Benefits of </a:t>
            </a:r>
            <a:r>
              <a:rPr lang="en-US" sz="3200" dirty="0" smtClean="0">
                <a:solidFill>
                  <a:schemeClr val="bg1">
                    <a:lumMod val="50000"/>
                  </a:schemeClr>
                </a:solidFill>
              </a:rPr>
              <a:t>Changes</a:t>
            </a:r>
          </a:p>
          <a:p>
            <a:r>
              <a:rPr lang="en-US" sz="3200" dirty="0">
                <a:solidFill>
                  <a:schemeClr val="bg1">
                    <a:lumMod val="50000"/>
                  </a:schemeClr>
                </a:solidFill>
              </a:rPr>
              <a:t>Recommend Change </a:t>
            </a:r>
            <a:r>
              <a:rPr lang="en-US" sz="3200" dirty="0" smtClean="0">
                <a:solidFill>
                  <a:schemeClr val="bg1">
                    <a:lumMod val="50000"/>
                  </a:schemeClr>
                </a:solidFill>
              </a:rPr>
              <a:t>Implementation </a:t>
            </a:r>
            <a:r>
              <a:rPr lang="en-US" sz="3200" dirty="0">
                <a:solidFill>
                  <a:schemeClr val="bg1">
                    <a:lumMod val="50000"/>
                  </a:schemeClr>
                </a:solidFill>
              </a:rPr>
              <a:t>Point </a:t>
            </a:r>
            <a:endParaRPr lang="en-US" sz="3200" dirty="0" smtClean="0">
              <a:solidFill>
                <a:schemeClr val="bg1">
                  <a:lumMod val="50000"/>
                </a:schemeClr>
              </a:solidFill>
            </a:endParaRPr>
          </a:p>
          <a:p>
            <a:r>
              <a:rPr lang="en-US" sz="3200" dirty="0" smtClean="0">
                <a:solidFill>
                  <a:schemeClr val="bg1">
                    <a:lumMod val="50000"/>
                  </a:schemeClr>
                </a:solidFill>
              </a:rPr>
              <a:t>Prioritize </a:t>
            </a:r>
            <a:r>
              <a:rPr lang="en-US" sz="3200" dirty="0">
                <a:solidFill>
                  <a:schemeClr val="bg1">
                    <a:lumMod val="50000"/>
                  </a:schemeClr>
                </a:solidFill>
              </a:rPr>
              <a:t>Changes</a:t>
            </a:r>
            <a:endParaRPr lang="en-US" sz="3200" dirty="0" smtClean="0">
              <a:solidFill>
                <a:schemeClr val="bg1">
                  <a:lumMod val="50000"/>
                </a:schemeClr>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51181" y="2003807"/>
            <a:ext cx="6170857" cy="2805797"/>
          </a:xfrm>
          <a:prstGeom prst="rect">
            <a:avLst/>
          </a:prstGeom>
        </p:spPr>
      </p:pic>
    </p:spTree>
    <p:extLst>
      <p:ext uri="{BB962C8B-B14F-4D97-AF65-F5344CB8AC3E}">
        <p14:creationId xmlns:p14="http://schemas.microsoft.com/office/powerpoint/2010/main" val="2699323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843" y="241559"/>
            <a:ext cx="10515600" cy="1006473"/>
          </a:xfrm>
        </p:spPr>
        <p:txBody>
          <a:bodyPr>
            <a:normAutofit/>
          </a:bodyPr>
          <a:lstStyle/>
          <a:p>
            <a:r>
              <a:rPr lang="en-US" dirty="0" smtClean="0"/>
              <a:t>But we don’t have any </a:t>
            </a:r>
            <a:r>
              <a:rPr lang="en-US" dirty="0"/>
              <a:t>Change </a:t>
            </a:r>
            <a:r>
              <a:rPr lang="en-US" dirty="0" smtClean="0"/>
              <a:t>Managers</a:t>
            </a:r>
            <a:endParaRPr lang="en-US" dirty="0"/>
          </a:p>
        </p:txBody>
      </p:sp>
      <p:sp>
        <p:nvSpPr>
          <p:cNvPr id="3" name="Content Placeholder 2"/>
          <p:cNvSpPr>
            <a:spLocks noGrp="1"/>
          </p:cNvSpPr>
          <p:nvPr>
            <p:ph idx="1"/>
          </p:nvPr>
        </p:nvSpPr>
        <p:spPr>
          <a:xfrm>
            <a:off x="320843" y="1251776"/>
            <a:ext cx="6549190" cy="4569371"/>
          </a:xfrm>
        </p:spPr>
        <p:txBody>
          <a:bodyPr>
            <a:noAutofit/>
          </a:bodyPr>
          <a:lstStyle/>
          <a:p>
            <a:r>
              <a:rPr lang="en-US" sz="2400" dirty="0" smtClean="0"/>
              <a:t>Like many other roles in smaller companies, the role of change manager often falls on one or more people in the existing organization:</a:t>
            </a:r>
          </a:p>
          <a:p>
            <a:pPr lvl="1"/>
            <a:r>
              <a:rPr lang="en-US" sz="2400" dirty="0" smtClean="0"/>
              <a:t>Managers/Supervisors</a:t>
            </a:r>
          </a:p>
          <a:p>
            <a:pPr lvl="1"/>
            <a:r>
              <a:rPr lang="en-US" sz="2400" dirty="0" smtClean="0"/>
              <a:t>Project Managers</a:t>
            </a:r>
          </a:p>
          <a:p>
            <a:pPr lvl="1"/>
            <a:r>
              <a:rPr lang="en-US" sz="2400" dirty="0" smtClean="0"/>
              <a:t>Business Analyst</a:t>
            </a:r>
          </a:p>
          <a:p>
            <a:pPr lvl="1"/>
            <a:r>
              <a:rPr lang="en-US" sz="2400" dirty="0" smtClean="0"/>
              <a:t>Trainers</a:t>
            </a:r>
          </a:p>
          <a:p>
            <a:r>
              <a:rPr lang="en-US" sz="2400" dirty="0"/>
              <a:t>Internationally, as companies grow in size, the trend is to hire professional change managers who have the specialized training need to manage change effectively</a:t>
            </a:r>
          </a:p>
          <a:p>
            <a:r>
              <a:rPr lang="en-US" sz="2400" dirty="0"/>
              <a:t>However, in the USA many companies have resisted the change to using professional change managers </a:t>
            </a:r>
          </a:p>
          <a:p>
            <a:endParaRPr lang="en-US"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43028" y="1248032"/>
            <a:ext cx="5028499" cy="3102691"/>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981640460"/>
      </p:ext>
    </p:extLst>
  </p:cSld>
  <p:clrMapOvr>
    <a:masterClrMapping/>
  </p:clrMapOvr>
  <p:timing>
    <p:tnLst>
      <p:par>
        <p:cTn id="1" dur="indefinite" restart="never" nodeType="tmRoot"/>
      </p:par>
    </p:tnLst>
  </p:timing>
</p:sld>
</file>

<file path=ppt/theme/theme1.xml><?xml version="1.0" encoding="utf-8"?>
<a:theme xmlns:a="http://schemas.openxmlformats.org/drawingml/2006/main" name="IIBAbootcamp2017_LeanUseCas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IIBAbootcamp2017_LeanUseCases</Template>
  <TotalTime>1061</TotalTime>
  <Words>2262</Words>
  <Application>Microsoft Office PowerPoint</Application>
  <PresentationFormat>Widescreen</PresentationFormat>
  <Paragraphs>284</Paragraphs>
  <Slides>38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38</vt:i4>
      </vt:variant>
    </vt:vector>
  </HeadingPairs>
  <TitlesOfParts>
    <vt:vector size="43" baseType="lpstr">
      <vt:lpstr>Arial</vt:lpstr>
      <vt:lpstr>Arial Narrow</vt:lpstr>
      <vt:lpstr>Calibri</vt:lpstr>
      <vt:lpstr>Calibri Light</vt:lpstr>
      <vt:lpstr>IIBAbootcamp2017_LeanUseCases</vt:lpstr>
      <vt:lpstr>Change Management Offerings</vt:lpstr>
      <vt:lpstr>Common pain points that signal a need for change</vt:lpstr>
      <vt:lpstr>Activities that determine the magnitude of change needed</vt:lpstr>
      <vt:lpstr>Typical actions that are needed for an assessment  </vt:lpstr>
      <vt:lpstr>Typical Assessment Results</vt:lpstr>
      <vt:lpstr>Typical Change Process Activities </vt:lpstr>
      <vt:lpstr>What an Organizational Change Manager does</vt:lpstr>
      <vt:lpstr>What an Product/Process Change Manager does</vt:lpstr>
      <vt:lpstr>But we don’t have any Change Managers</vt:lpstr>
      <vt:lpstr>The Professional Change Manager</vt:lpstr>
      <vt:lpstr>Exploring the CMBOK</vt:lpstr>
      <vt:lpstr>Why be A Change Manager?</vt:lpstr>
      <vt:lpstr>What a Change Manager does</vt:lpstr>
      <vt:lpstr>What a Change Manager Knows</vt:lpstr>
      <vt:lpstr>Knowledge Components of the Change Management Prospective</vt:lpstr>
      <vt:lpstr>Why Change Management Matters</vt:lpstr>
      <vt:lpstr>Why Change Management Matters</vt:lpstr>
      <vt:lpstr>Change and the Individual</vt:lpstr>
      <vt:lpstr>Change and the Individual</vt:lpstr>
      <vt:lpstr>Change and the Individual</vt:lpstr>
      <vt:lpstr>Change and the Individual</vt:lpstr>
      <vt:lpstr>Change and the Individual</vt:lpstr>
      <vt:lpstr>Change and the Individual</vt:lpstr>
      <vt:lpstr>Change and the Organization</vt:lpstr>
      <vt:lpstr>Change and the Organization</vt:lpstr>
      <vt:lpstr>Change and the Organization</vt:lpstr>
      <vt:lpstr>Key Roles in Organizational Change</vt:lpstr>
      <vt:lpstr>Key Roles in Organizational Change</vt:lpstr>
      <vt:lpstr>Organizational Culture and Change</vt:lpstr>
      <vt:lpstr>Organizational Culture and Change</vt:lpstr>
      <vt:lpstr>Emergent Change</vt:lpstr>
      <vt:lpstr>Emergent Change</vt:lpstr>
      <vt:lpstr>Emergent Change</vt:lpstr>
      <vt:lpstr>Emergent Change</vt:lpstr>
      <vt:lpstr>Tips for The Beginner Change Manager</vt:lpstr>
      <vt:lpstr>Change Management Institute (CMI)</vt:lpstr>
      <vt:lpstr>Change Management - Recap</vt:lpstr>
      <vt:lpstr>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Scott Mackay</dc:creator>
  <cp:lastModifiedBy>Mackay, Scott</cp:lastModifiedBy>
  <cp:revision>151</cp:revision>
  <dcterms:created xsi:type="dcterms:W3CDTF">2016-08-09T21:26:41Z</dcterms:created>
  <dcterms:modified xsi:type="dcterms:W3CDTF">2017-08-22T15:27:41Z</dcterms:modified>
</cp:coreProperties>
</file>