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2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8" r:id="rId14"/>
    <p:sldId id="265" r:id="rId15"/>
    <p:sldId id="266" r:id="rId16"/>
    <p:sldId id="267" r:id="rId17"/>
    <p:sldId id="269" r:id="rId18"/>
    <p:sldId id="275" r:id="rId19"/>
    <p:sldId id="276" r:id="rId20"/>
    <p:sldId id="271" r:id="rId21"/>
    <p:sldId id="272" r:id="rId22"/>
    <p:sldId id="273" r:id="rId23"/>
    <p:sldId id="270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Mackey" initials="TPY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EC3E3-6141-4105-BBC8-E2C69C0578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C0B0-8742-408B-B3AB-F2CFE6568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5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987925"/>
            <a:ext cx="30099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bsl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503863"/>
            <a:ext cx="48990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ull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9367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771900"/>
            <a:ext cx="8064500" cy="8509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519238"/>
            <a:ext cx="80899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06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ee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38968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UL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6396038"/>
            <a:ext cx="2000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06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17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aglin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ee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38968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UL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6396038"/>
            <a:ext cx="2000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85200" y="63627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E4210FE9-4CB9-4C35-9AE5-D2F7477C2730}" type="slidenum">
              <a:rPr lang="en-US" altLang="en-US" sz="1000" smtClean="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altLang="en-US" sz="1000" smtClean="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3227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2600" y="927100"/>
            <a:ext cx="8216900" cy="8001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i="1">
                <a:solidFill>
                  <a:srgbClr val="6699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917700" y="6340475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1864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aglin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46" y="90972"/>
            <a:ext cx="8437506" cy="685800"/>
          </a:xfrm>
        </p:spPr>
        <p:txBody>
          <a:bodyPr/>
          <a:lstStyle>
            <a:lvl1pPr>
              <a:defRPr 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86" y="1192566"/>
            <a:ext cx="8399780" cy="5197288"/>
          </a:xfrm>
        </p:spPr>
        <p:txBody>
          <a:bodyPr/>
          <a:lstStyle>
            <a:lvl1pPr>
              <a:defRPr lang="en-US" sz="1800" kern="1200" dirty="0" smtClean="0">
                <a:solidFill>
                  <a:srgbClr val="424A53"/>
                </a:solidFill>
                <a:latin typeface="Arial" charset="0"/>
                <a:ea typeface="+mn-ea"/>
                <a:cs typeface="+mn-cs"/>
              </a:defRPr>
            </a:lvl1pPr>
            <a:lvl2pPr>
              <a:defRPr sz="1600">
                <a:solidFill>
                  <a:srgbClr val="424A53"/>
                </a:solidFill>
              </a:defRPr>
            </a:lvl2pPr>
            <a:lvl3pPr>
              <a:defRPr sz="1400">
                <a:solidFill>
                  <a:srgbClr val="424A53"/>
                </a:solidFill>
              </a:defRPr>
            </a:lvl3pPr>
            <a:lvl4pPr>
              <a:defRPr sz="1200">
                <a:solidFill>
                  <a:srgbClr val="424A53"/>
                </a:solidFill>
              </a:defRPr>
            </a:lvl4pPr>
            <a:lvl5pPr>
              <a:defRPr sz="1200">
                <a:solidFill>
                  <a:srgbClr val="424A5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783373" y="44285"/>
            <a:ext cx="1280159" cy="621397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84175" y="677291"/>
            <a:ext cx="8448675" cy="401638"/>
          </a:xfrm>
          <a:effectLst>
            <a:outerShdw blurRad="139700" dist="50800" dir="5400000" algn="ctr" rotWithShape="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 b="0" i="1">
                <a:solidFill>
                  <a:srgbClr val="534949"/>
                </a:solidFill>
              </a:defRPr>
            </a:lvl1pPr>
            <a:lvl2pPr marL="284162" indent="0">
              <a:buFontTx/>
              <a:buNone/>
              <a:defRPr/>
            </a:lvl2pPr>
            <a:lvl3pPr marL="630237" indent="0">
              <a:buFontTx/>
              <a:buNone/>
              <a:defRPr/>
            </a:lvl3pPr>
            <a:lvl4pPr marL="974725" indent="0">
              <a:buFontTx/>
              <a:buNone/>
              <a:defRPr/>
            </a:lvl4pPr>
            <a:lvl5pPr marL="126047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75688" y="6532563"/>
            <a:ext cx="468312" cy="307975"/>
          </a:xfrm>
        </p:spPr>
        <p:txBody>
          <a:bodyPr/>
          <a:lstStyle>
            <a:lvl1pPr>
              <a:defRPr sz="1050" b="0">
                <a:solidFill>
                  <a:srgbClr val="989898"/>
                </a:solidFill>
              </a:defRPr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146675" y="6575425"/>
            <a:ext cx="3530600" cy="282575"/>
          </a:xfrm>
        </p:spPr>
        <p:txBody>
          <a:bodyPr/>
          <a:lstStyle>
            <a:lvl1pPr algn="r">
              <a:defRPr sz="700">
                <a:solidFill>
                  <a:srgbClr val="989898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0515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46" y="90972"/>
            <a:ext cx="8437506" cy="685800"/>
          </a:xfrm>
        </p:spPr>
        <p:txBody>
          <a:bodyPr/>
          <a:lstStyle>
            <a:lvl1pPr>
              <a:defRPr 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86" y="1192566"/>
            <a:ext cx="8399780" cy="5197288"/>
          </a:xfrm>
        </p:spPr>
        <p:txBody>
          <a:bodyPr/>
          <a:lstStyle>
            <a:lvl1pPr>
              <a:defRPr lang="en-US" sz="1800" kern="1200" dirty="0" smtClean="0">
                <a:solidFill>
                  <a:srgbClr val="424A53"/>
                </a:solidFill>
                <a:latin typeface="Arial" charset="0"/>
                <a:ea typeface="+mn-ea"/>
                <a:cs typeface="+mn-cs"/>
              </a:defRPr>
            </a:lvl1pPr>
            <a:lvl2pPr>
              <a:defRPr sz="1600">
                <a:solidFill>
                  <a:srgbClr val="424A53"/>
                </a:solidFill>
              </a:defRPr>
            </a:lvl2pPr>
            <a:lvl3pPr>
              <a:defRPr sz="1400">
                <a:solidFill>
                  <a:srgbClr val="424A53"/>
                </a:solidFill>
              </a:defRPr>
            </a:lvl3pPr>
            <a:lvl4pPr>
              <a:defRPr sz="1200">
                <a:solidFill>
                  <a:srgbClr val="424A53"/>
                </a:solidFill>
              </a:defRPr>
            </a:lvl4pPr>
            <a:lvl5pPr>
              <a:defRPr sz="1200">
                <a:solidFill>
                  <a:srgbClr val="424A5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783373" y="44285"/>
            <a:ext cx="1280159" cy="621397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532563"/>
            <a:ext cx="468312" cy="307975"/>
          </a:xfrm>
        </p:spPr>
        <p:txBody>
          <a:bodyPr/>
          <a:lstStyle>
            <a:lvl1pPr>
              <a:defRPr sz="1050" b="0">
                <a:solidFill>
                  <a:srgbClr val="989898"/>
                </a:solidFill>
              </a:defRPr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46675" y="6575425"/>
            <a:ext cx="3530600" cy="282575"/>
          </a:xfrm>
        </p:spPr>
        <p:txBody>
          <a:bodyPr/>
          <a:lstStyle>
            <a:lvl1pPr algn="r">
              <a:defRPr sz="700">
                <a:solidFill>
                  <a:srgbClr val="989898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4357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_w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ee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604000"/>
            <a:ext cx="30765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66700" cy="1054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68400"/>
            <a:ext cx="266700" cy="56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4037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8229600" cy="4211638"/>
          </a:xfrm>
        </p:spPr>
        <p:txBody>
          <a:bodyPr>
            <a:normAutofit/>
          </a:bodyPr>
          <a:lstStyle>
            <a:lvl1pPr marL="228600" indent="-228600">
              <a:buClr>
                <a:srgbClr val="80A63F"/>
              </a:buClr>
              <a:defRPr sz="2800" baseline="0"/>
            </a:lvl1pPr>
            <a:lvl2pPr>
              <a:defRPr sz="2400"/>
            </a:lvl2pPr>
            <a:lvl3pPr marL="1143000" indent="-228600">
              <a:buClr>
                <a:srgbClr val="F05223"/>
              </a:buClr>
              <a:buFont typeface="Courier New" pitchFamily="49" charset="0"/>
              <a:buChar char="o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838200"/>
            <a:ext cx="8248650" cy="9715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1">
                <a:solidFill>
                  <a:srgbClr val="538C3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75688" y="6489700"/>
            <a:ext cx="468312" cy="365125"/>
          </a:xfrm>
        </p:spPr>
        <p:txBody>
          <a:bodyPr/>
          <a:lstStyle>
            <a:lvl1pPr>
              <a:defRPr sz="1100"/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146675" y="6575425"/>
            <a:ext cx="3530600" cy="282575"/>
          </a:xfrm>
        </p:spPr>
        <p:txBody>
          <a:bodyPr/>
          <a:lstStyle>
            <a:lvl1pPr algn="r">
              <a:defRPr sz="7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5888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63017" y="735432"/>
            <a:ext cx="5323157" cy="1143000"/>
          </a:xfrm>
        </p:spPr>
        <p:txBody>
          <a:bodyPr>
            <a:normAutofit/>
          </a:bodyPr>
          <a:lstStyle>
            <a:lvl1pPr>
              <a:defRPr sz="2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7175" y="4810125"/>
            <a:ext cx="3886200" cy="1685925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163017" y="2170113"/>
            <a:ext cx="5276850" cy="906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 i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 i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 i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63017" y="3705225"/>
            <a:ext cx="3513138" cy="4286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98591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7650" y="52388"/>
            <a:ext cx="5661025" cy="819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14450"/>
            <a:ext cx="4213225" cy="2509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314450"/>
            <a:ext cx="4214813" cy="2509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76688"/>
            <a:ext cx="4213225" cy="2509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7250" y="3976688"/>
            <a:ext cx="4214813" cy="2509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2768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ee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38968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UL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6396038"/>
            <a:ext cx="2000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691063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00" y="64706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23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 no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2051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- no tit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38968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ULL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6396038"/>
            <a:ext cx="2000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green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06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44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ee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38968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UL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6396038"/>
            <a:ext cx="2000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98C4AA-20E9-4299-9E4C-835AF4B56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06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0800" y="1219200"/>
            <a:ext cx="2286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6172200"/>
            <a:ext cx="2286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4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38968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BUL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6396038"/>
            <a:ext cx="2000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73075" y="2171700"/>
            <a:ext cx="4030663" cy="79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9788" y="2163763"/>
            <a:ext cx="4030662" cy="79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06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85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ee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38968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UL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6396038"/>
            <a:ext cx="2000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06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364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ee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38968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UL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6396038"/>
            <a:ext cx="2000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06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275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ee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89663"/>
            <a:ext cx="1470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389688"/>
            <a:ext cx="144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UL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6396038"/>
            <a:ext cx="2000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06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716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5100"/>
            <a:ext cx="82296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375" y="6305550"/>
            <a:ext cx="468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06375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6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646302"/>
          </a:xfrm>
        </p:spPr>
        <p:txBody>
          <a:bodyPr>
            <a:normAutofit/>
          </a:bodyPr>
          <a:lstStyle/>
          <a:p>
            <a:r>
              <a:rPr lang="en-US" dirty="0" smtClean="0"/>
              <a:t>Elicitation 101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03" y="200152"/>
            <a:ext cx="6347713" cy="1320800"/>
          </a:xfrm>
        </p:spPr>
        <p:txBody>
          <a:bodyPr/>
          <a:lstStyle/>
          <a:p>
            <a:r>
              <a:rPr lang="en-US" dirty="0" smtClean="0"/>
              <a:t>Prepare First</a:t>
            </a:r>
            <a:br>
              <a:rPr lang="en-US" dirty="0" smtClean="0"/>
            </a:br>
            <a:r>
              <a:rPr lang="en-US" dirty="0" smtClean="0"/>
              <a:t>- Set your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85" y="1585187"/>
            <a:ext cx="6347714" cy="4358413"/>
          </a:xfrm>
        </p:spPr>
        <p:txBody>
          <a:bodyPr>
            <a:noAutofit/>
          </a:bodyPr>
          <a:lstStyle/>
          <a:p>
            <a:r>
              <a:rPr lang="en-US" sz="2400" dirty="0" smtClean="0"/>
              <a:t>Plan out your schedule</a:t>
            </a:r>
          </a:p>
          <a:p>
            <a:r>
              <a:rPr lang="en-US" sz="2400" dirty="0" smtClean="0"/>
              <a:t>Plan individual goals</a:t>
            </a:r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000" dirty="0" smtClean="0"/>
              <a:t>Define the Business Problem</a:t>
            </a:r>
          </a:p>
          <a:p>
            <a:pPr lvl="1"/>
            <a:r>
              <a:rPr lang="en-US" sz="2000" dirty="0" smtClean="0"/>
              <a:t>Identify the Best Solutions</a:t>
            </a:r>
          </a:p>
          <a:p>
            <a:pPr lvl="1"/>
            <a:r>
              <a:rPr lang="en-US" sz="2000" dirty="0" smtClean="0"/>
              <a:t>Write the Business Case</a:t>
            </a:r>
          </a:p>
          <a:p>
            <a:pPr lvl="1"/>
            <a:r>
              <a:rPr lang="en-US" sz="2000" dirty="0" smtClean="0"/>
              <a:t>Define the Project Scope &amp; Future Shaping Plan</a:t>
            </a:r>
          </a:p>
          <a:p>
            <a:pPr lvl="1"/>
            <a:r>
              <a:rPr lang="en-US" sz="2000" dirty="0" smtClean="0"/>
              <a:t>Model the Future State</a:t>
            </a:r>
          </a:p>
          <a:p>
            <a:pPr lvl="1"/>
            <a:r>
              <a:rPr lang="en-US" sz="2000" dirty="0"/>
              <a:t>Define the Business Requirements</a:t>
            </a:r>
          </a:p>
          <a:p>
            <a:pPr lvl="1"/>
            <a:r>
              <a:rPr lang="en-US" sz="2000" dirty="0" smtClean="0"/>
              <a:t>Define </a:t>
            </a:r>
            <a:r>
              <a:rPr lang="en-US" sz="2000" dirty="0" smtClean="0"/>
              <a:t>the </a:t>
            </a:r>
            <a:r>
              <a:rPr lang="en-US" sz="2000" dirty="0" smtClean="0"/>
              <a:t>Solution Requirements</a:t>
            </a:r>
            <a:endParaRPr lang="en-US" sz="2000" dirty="0" smtClean="0"/>
          </a:p>
          <a:p>
            <a:pPr lvl="1"/>
            <a:r>
              <a:rPr lang="en-US" sz="2000" dirty="0" smtClean="0"/>
              <a:t>Define the User Stories/Use Cases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6256541"/>
            <a:ext cx="48768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Bite off pieces that build on the next step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576" y="1066800"/>
            <a:ext cx="3804224" cy="28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5" y="168275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Interview Precisely</a:t>
            </a:r>
            <a:br>
              <a:rPr lang="en-US" dirty="0" smtClean="0"/>
            </a:br>
            <a:r>
              <a:rPr lang="en-US" dirty="0" smtClean="0"/>
              <a:t>- Choose a Process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470787"/>
            <a:ext cx="7589520" cy="5029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Best Practices for Elicitation</a:t>
            </a:r>
          </a:p>
          <a:p>
            <a:pPr lvl="1"/>
            <a:r>
              <a:rPr lang="en-US" sz="1800" dirty="0" smtClean="0"/>
              <a:t>Choose a Process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Focus Group/RPM Workshop – fast, gets everyone at once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Interviews/Delphi – slow and disjointed, usually requires follow-ups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Observation/Interface Analysis – good for getting started, too </a:t>
            </a:r>
            <a:r>
              <a:rPr lang="en-US" sz="1600" dirty="0" err="1" smtClean="0"/>
              <a:t>siloed</a:t>
            </a:r>
            <a:endParaRPr lang="en-US" sz="1600" dirty="0" smtClean="0"/>
          </a:p>
          <a:p>
            <a:pPr lvl="1"/>
            <a:r>
              <a:rPr lang="en-US" sz="1800" dirty="0" smtClean="0"/>
              <a:t>Choose a Tool</a:t>
            </a:r>
          </a:p>
          <a:p>
            <a:pPr lvl="2"/>
            <a:r>
              <a:rPr lang="en-US" sz="1600" dirty="0" smtClean="0"/>
              <a:t>Brainstorming – good for defining solutions</a:t>
            </a:r>
          </a:p>
          <a:p>
            <a:pPr lvl="2"/>
            <a:r>
              <a:rPr lang="en-US" sz="1600" dirty="0" smtClean="0"/>
              <a:t>Process Modeling/Prototyping – visual and fast, validates at same time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Storyboarding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Process Mapping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Use Case Modeling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Object Modeling</a:t>
            </a:r>
          </a:p>
          <a:p>
            <a:pPr lvl="2"/>
            <a:r>
              <a:rPr lang="en-US" sz="1600" dirty="0" smtClean="0"/>
              <a:t>Decision Analysis – good for choosing between alternatives</a:t>
            </a:r>
          </a:p>
          <a:p>
            <a:pPr lvl="2"/>
            <a:r>
              <a:rPr lang="en-US" sz="1600" dirty="0" smtClean="0"/>
              <a:t>Questionnaire – hard to ask the right questions and interpret answers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3891"/>
            <a:ext cx="2057400" cy="204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6551"/>
            <a:ext cx="7239000" cy="11771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Interview Precisely</a:t>
            </a:r>
            <a:br>
              <a:rPr lang="en-US" dirty="0" smtClean="0"/>
            </a:br>
            <a:r>
              <a:rPr lang="en-US" dirty="0" smtClean="0"/>
              <a:t>- Choose an Interface and 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35112"/>
            <a:ext cx="85344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Best Practices for Elicitation - continued</a:t>
            </a:r>
          </a:p>
          <a:p>
            <a:pPr lvl="1"/>
            <a:r>
              <a:rPr lang="en-US" sz="2000" dirty="0" smtClean="0"/>
              <a:t>Choose an Interface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Face-to-Face (best for RPM)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Video Conference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Shared Screen Conference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Voice Conference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Emails</a:t>
            </a:r>
          </a:p>
          <a:p>
            <a:pPr lvl="1"/>
            <a:r>
              <a:rPr lang="en-US" sz="2000" dirty="0" smtClean="0"/>
              <a:t>Choose a Venue</a:t>
            </a:r>
          </a:p>
          <a:p>
            <a:pPr lvl="2"/>
            <a:r>
              <a:rPr lang="en-US" sz="1800" dirty="0" smtClean="0"/>
              <a:t>Off-site – good for keeping focus</a:t>
            </a:r>
          </a:p>
          <a:p>
            <a:pPr lvl="2"/>
            <a:r>
              <a:rPr lang="en-US" sz="1800" dirty="0" smtClean="0"/>
              <a:t>Conference room - close to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C:\Users\tpym\AppData\Local\Microsoft\Windows\Temporary Internet Files\Content.IE5\7CIBV4OV\MC9003321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09800"/>
            <a:ext cx="2662237" cy="23990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638800"/>
            <a:ext cx="4953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Choose the best process, tool, interface and venue to reach the desired goal. 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91" y="132688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Interview Precisely </a:t>
            </a:r>
            <a:br>
              <a:rPr lang="en-US" dirty="0" smtClean="0"/>
            </a:br>
            <a:r>
              <a:rPr lang="en-US" dirty="0" smtClean="0"/>
              <a:t>- Perform the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66" y="1579894"/>
            <a:ext cx="5715000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Your job is to get the right information from the stakeholders and document it such that all stakeholders see the same solution vision!</a:t>
            </a:r>
          </a:p>
          <a:p>
            <a:r>
              <a:rPr lang="en-US" sz="2000" dirty="0" smtClean="0"/>
              <a:t>Be clear on what you want to accomplish</a:t>
            </a:r>
          </a:p>
          <a:p>
            <a:r>
              <a:rPr lang="en-US" sz="2000" dirty="0" smtClean="0"/>
              <a:t>Facilitate toward your goal at all times</a:t>
            </a:r>
          </a:p>
          <a:p>
            <a:pPr lvl="1"/>
            <a:r>
              <a:rPr lang="en-US" sz="1800" dirty="0" smtClean="0"/>
              <a:t>Don’t let your meeting get side tracked on other topics</a:t>
            </a:r>
          </a:p>
          <a:p>
            <a:pPr lvl="1"/>
            <a:r>
              <a:rPr lang="en-US" sz="1800" dirty="0" smtClean="0"/>
              <a:t>Don’t let dominant personalities rule</a:t>
            </a:r>
          </a:p>
          <a:p>
            <a:pPr lvl="1"/>
            <a:r>
              <a:rPr lang="en-US" sz="1800" dirty="0" smtClean="0"/>
              <a:t>Draw out comments from passive participants</a:t>
            </a:r>
          </a:p>
          <a:p>
            <a:r>
              <a:rPr lang="en-US" sz="2000" dirty="0" smtClean="0"/>
              <a:t>Document your work – share it live if possible</a:t>
            </a:r>
          </a:p>
          <a:p>
            <a:r>
              <a:rPr lang="en-US" sz="2000" dirty="0" smtClean="0"/>
              <a:t>Think about what makes a good requirement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100" name="Picture 4" descr="C:\Users\tpym\AppData\Local\Microsoft\Windows\Temporary Internet Files\Content.IE5\ZMWOD1FM\MC9001981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94019"/>
            <a:ext cx="2603096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9075"/>
            <a:ext cx="7815645" cy="132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Interview Precisely </a:t>
            </a:r>
            <a:br>
              <a:rPr lang="en-US" sz="2800" dirty="0" smtClean="0"/>
            </a:br>
            <a:r>
              <a:rPr lang="en-US" sz="2800" dirty="0" smtClean="0"/>
              <a:t>- How do you know when your are done?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9079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Have you captured all of the requirements?</a:t>
            </a:r>
          </a:p>
          <a:p>
            <a:pPr lvl="1"/>
            <a:r>
              <a:rPr lang="en-US" sz="2000" dirty="0" smtClean="0"/>
              <a:t>Did any obvious requirements get missed?</a:t>
            </a:r>
          </a:p>
          <a:p>
            <a:pPr lvl="1"/>
            <a:r>
              <a:rPr lang="en-US" sz="2000" dirty="0" smtClean="0"/>
              <a:t>Did you list Assumptions &amp; Constraints?</a:t>
            </a:r>
          </a:p>
          <a:p>
            <a:pPr lvl="1"/>
            <a:r>
              <a:rPr lang="en-US" sz="2000" dirty="0" smtClean="0"/>
              <a:t>How many unknown unknowns exist?</a:t>
            </a:r>
          </a:p>
          <a:p>
            <a:pPr lvl="1"/>
            <a:r>
              <a:rPr lang="en-US" sz="2000" dirty="0" smtClean="0"/>
              <a:t>How long will it take to discover everything?</a:t>
            </a:r>
          </a:p>
          <a:p>
            <a:pPr lvl="1"/>
            <a:r>
              <a:rPr lang="en-US" sz="2000" dirty="0" smtClean="0"/>
              <a:t>What if the Stakeholder thinks of more later?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C:\Users\tpym\AppData\Local\Microsoft\Windows\Temporary Internet Files\Content.IE5\KGDCSM2E\MC900441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2282825" cy="22022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55222" y="5459056"/>
            <a:ext cx="381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Get what you can! It will never all be there on the first round.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02" y="12415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Interview Precisely </a:t>
            </a:r>
            <a:br>
              <a:rPr lang="en-US" dirty="0" smtClean="0"/>
            </a:br>
            <a:r>
              <a:rPr lang="en-US" dirty="0" smtClean="0"/>
              <a:t>- Stay within the Project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77" y="1544637"/>
            <a:ext cx="51054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Constantly check to be sure requirements all trace back to the project goal:</a:t>
            </a:r>
          </a:p>
          <a:p>
            <a:pPr lvl="1"/>
            <a:r>
              <a:rPr lang="en-US" sz="2000" dirty="0" smtClean="0"/>
              <a:t>Are the requirements you’re collecting in the project frame (in scope)?</a:t>
            </a:r>
          </a:p>
          <a:p>
            <a:pPr lvl="1"/>
            <a:r>
              <a:rPr lang="en-US" sz="2000" dirty="0" smtClean="0"/>
              <a:t>Is your meeting busy discussing something other than the project requirements?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5715000"/>
            <a:ext cx="3810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Don’t be part of scope creep!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29241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70" y="125744"/>
            <a:ext cx="6347713" cy="1320800"/>
          </a:xfrm>
        </p:spPr>
        <p:txBody>
          <a:bodyPr/>
          <a:lstStyle/>
          <a:p>
            <a:r>
              <a:rPr lang="en-US" dirty="0" smtClean="0"/>
              <a:t>Interview Precisely </a:t>
            </a:r>
            <a:br>
              <a:rPr lang="en-US" dirty="0" smtClean="0"/>
            </a:br>
            <a:r>
              <a:rPr lang="en-US" dirty="0" smtClean="0"/>
              <a:t>- Be the Business 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45" y="1535112"/>
            <a:ext cx="52578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Stay in your role!</a:t>
            </a:r>
          </a:p>
          <a:p>
            <a:pPr lvl="1"/>
            <a:r>
              <a:rPr lang="en-US" sz="2400" dirty="0" smtClean="0"/>
              <a:t>You are the Business Analyst</a:t>
            </a:r>
          </a:p>
          <a:p>
            <a:pPr lvl="1"/>
            <a:r>
              <a:rPr lang="en-US" sz="2400" dirty="0" smtClean="0"/>
              <a:t>Your expertise is Requirements</a:t>
            </a:r>
          </a:p>
          <a:p>
            <a:pPr lvl="1"/>
            <a:r>
              <a:rPr lang="en-US" sz="2400" dirty="0" smtClean="0"/>
              <a:t>You need to Stay Focused on Requirements Elicitation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905440"/>
            <a:ext cx="3810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Don’t get outside your role!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52600"/>
            <a:ext cx="26384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347713" cy="685800"/>
          </a:xfrm>
        </p:spPr>
        <p:txBody>
          <a:bodyPr/>
          <a:lstStyle/>
          <a:p>
            <a:r>
              <a:rPr lang="en-US" dirty="0" smtClean="0"/>
              <a:t>Document Your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066800"/>
            <a:ext cx="530568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 might need Interview Notes or Meeting Minutes</a:t>
            </a:r>
          </a:p>
          <a:p>
            <a:pPr lvl="1"/>
            <a:r>
              <a:rPr lang="en-US" sz="2000" dirty="0" smtClean="0"/>
              <a:t>Especially if you are working with other BAs</a:t>
            </a:r>
          </a:p>
          <a:p>
            <a:r>
              <a:rPr lang="en-US" sz="2400" dirty="0" smtClean="0"/>
              <a:t>Best practice is to put information directly into the Requirements Artifact Drafts</a:t>
            </a:r>
          </a:p>
          <a:p>
            <a:pPr lvl="1"/>
            <a:r>
              <a:rPr lang="en-US" sz="2000" dirty="0" smtClean="0"/>
              <a:t>Do this live in the elicitation meeting if possible</a:t>
            </a:r>
          </a:p>
          <a:p>
            <a:pPr lvl="1"/>
            <a:r>
              <a:rPr lang="en-US" sz="2000" dirty="0" smtClean="0"/>
              <a:t>If you have multiple BAs in the meeting, give each a different artifact to build and let them share the projector periodically to validate their work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7" name="Picture 3" descr="C:\Users\tpym\AppData\Local\Microsoft\Windows\Temporary Internet Files\Content.IE5\7CIBV4OV\MC9002899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3092943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1200" y="5029200"/>
            <a:ext cx="294359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This is where our RPM Methodology shines!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2688"/>
            <a:ext cx="8251509" cy="132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Requirements Artifacts</a:t>
            </a:r>
            <a:br>
              <a:rPr lang="en-US" sz="2800" dirty="0" smtClean="0"/>
            </a:br>
            <a:r>
              <a:rPr lang="en-US" sz="2800" dirty="0" smtClean="0"/>
              <a:t>- the ultimate results from your elicitations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2761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Problem Statement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Business Case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Project Frame (what’s in/out)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Future Shaping Plan (road map)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Glossary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Business Requirements </a:t>
            </a:r>
            <a:r>
              <a:rPr lang="en-US" sz="2000" dirty="0" smtClean="0"/>
              <a:t>Document (BRD)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System Requirements Specification (SRS)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Future </a:t>
            </a:r>
            <a:r>
              <a:rPr lang="en-US" sz="2000" dirty="0" smtClean="0"/>
              <a:t>State Workflows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Storyboards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Case Models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Business Object Models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</a:t>
            </a:r>
            <a:r>
              <a:rPr lang="en-US" sz="2000" dirty="0" smtClean="0"/>
              <a:t>Cases/User Stories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5954" y="5945060"/>
            <a:ext cx="4572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 One document for a small project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 Multiple documents are more typical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5867400" y="1676400"/>
            <a:ext cx="2362200" cy="304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Project Requirements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3" y="194083"/>
            <a:ext cx="6347713" cy="685800"/>
          </a:xfrm>
        </p:spPr>
        <p:txBody>
          <a:bodyPr/>
          <a:lstStyle/>
          <a:p>
            <a:r>
              <a:rPr lang="en-US" dirty="0" smtClean="0"/>
              <a:t>Validate Your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572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Publish your work and ask Stakeholders to review</a:t>
            </a:r>
          </a:p>
          <a:p>
            <a:r>
              <a:rPr lang="en-US" sz="2400" dirty="0" smtClean="0"/>
              <a:t>Give the opportunity to correct and change the information</a:t>
            </a:r>
          </a:p>
          <a:p>
            <a:r>
              <a:rPr lang="en-US" sz="2400" dirty="0" smtClean="0"/>
              <a:t>If you were sharing during your elicitation, still do this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1"/>
            <a:ext cx="3190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5860391"/>
            <a:ext cx="47244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This is the “2” part of our RPM 4-4-2 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Elicitation?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Elicitation – </a:t>
            </a:r>
            <a:r>
              <a:rPr lang="en-US" sz="2400" dirty="0" smtClean="0">
                <a:solidFill>
                  <a:schemeClr val="tx1"/>
                </a:solidFill>
              </a:rPr>
              <a:t>The activity of gathering &lt;requirements&gt; information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It is the first step in the Requirements Development Process:</a:t>
            </a:r>
          </a:p>
          <a:p>
            <a:pPr lvl="1"/>
            <a:r>
              <a:rPr lang="en-US" sz="2000" dirty="0" smtClean="0"/>
              <a:t>Elicitation (gather information from stakeholders)</a:t>
            </a:r>
          </a:p>
          <a:p>
            <a:pPr lvl="1"/>
            <a:r>
              <a:rPr lang="en-US" sz="2000" dirty="0" smtClean="0"/>
              <a:t>Analysis (extract and classify requirements)</a:t>
            </a:r>
          </a:p>
          <a:p>
            <a:pPr lvl="1"/>
            <a:r>
              <a:rPr lang="en-US" sz="2000" dirty="0" smtClean="0"/>
              <a:t>Specification (write down requirements)</a:t>
            </a:r>
          </a:p>
          <a:p>
            <a:pPr lvl="1"/>
            <a:r>
              <a:rPr lang="en-US" sz="2000" dirty="0" smtClean="0"/>
              <a:t>Validation (review with stakeholders)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tpym\AppData\Local\Microsoft\Windows\Temporary Internet Files\Content.IE5\ZMWOD1FM\MP9003992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146" y="2759710"/>
            <a:ext cx="2635851" cy="25577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5245467"/>
            <a:ext cx="419287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One of your responsibilities as a Business Analyst is to gather and document requirements from the stakeholders. This is “Elicitation”.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334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BA must also remember who said what such that later edits don’t change a Stakeholder’s expectations</a:t>
            </a:r>
          </a:p>
          <a:p>
            <a:r>
              <a:rPr lang="en-US" dirty="0" smtClean="0"/>
              <a:t>There will always be later changes as more of the future vision becomes clear to the Stakeholders</a:t>
            </a:r>
          </a:p>
          <a:p>
            <a:r>
              <a:rPr lang="en-US" dirty="0" smtClean="0"/>
              <a:t>Give priority to the Stakeholders closest to the problem</a:t>
            </a:r>
          </a:p>
          <a:p>
            <a:r>
              <a:rPr lang="en-US" dirty="0" smtClean="0"/>
              <a:t>Think about Risk Mitigation and Requirements Tracibility early and often</a:t>
            </a:r>
          </a:p>
          <a:p>
            <a:pPr lvl="1"/>
            <a:r>
              <a:rPr lang="en-US" dirty="0" smtClean="0"/>
              <a:t>Mitigate biggest Risks early as the project progresses</a:t>
            </a:r>
          </a:p>
          <a:p>
            <a:pPr lvl="1"/>
            <a:r>
              <a:rPr lang="en-US" dirty="0" smtClean="0"/>
              <a:t>Trace Requirements to Implemented Features to assure Stakeholders expectations are 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95106"/>
            <a:ext cx="28765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1624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188341"/>
            <a:ext cx="6347713" cy="735584"/>
          </a:xfrm>
        </p:spPr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6676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2281"/>
            <a:ext cx="7086600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get from here to there?</a:t>
            </a:r>
            <a:br>
              <a:rPr lang="en-US" dirty="0" smtClean="0"/>
            </a:br>
            <a:r>
              <a:rPr lang="en-US" dirty="0" smtClean="0"/>
              <a:t>- it starts with good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133600"/>
            <a:ext cx="3429000" cy="381000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365760" indent="-27432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Unitary (Cohesive) </a:t>
            </a:r>
          </a:p>
          <a:p>
            <a:pPr marL="365760" indent="-274320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Complete </a:t>
            </a:r>
          </a:p>
          <a:p>
            <a:pPr marL="365760" indent="-274320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Consistent</a:t>
            </a:r>
          </a:p>
          <a:p>
            <a:pPr marL="365760" indent="-274320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Non-Conjugated (Atomic)</a:t>
            </a:r>
          </a:p>
          <a:p>
            <a:pPr marL="365760" indent="-274320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Traceable</a:t>
            </a:r>
          </a:p>
          <a:p>
            <a:pPr marL="365760" indent="-274320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Current</a:t>
            </a:r>
          </a:p>
          <a:p>
            <a:pPr marL="365760" indent="-274320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Feasible</a:t>
            </a:r>
          </a:p>
          <a:p>
            <a:pPr marL="365760" indent="-274320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Unambiguous</a:t>
            </a:r>
          </a:p>
          <a:p>
            <a:pPr marL="365760" indent="-274320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Specifies Importance</a:t>
            </a:r>
          </a:p>
          <a:p>
            <a:pPr marL="365760" indent="-274320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Verifiable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600200"/>
            <a:ext cx="2905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 Good Requirement is: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050" name="Picture 2" descr="C:\Users\tpym\AppData\Local\Microsoft\Windows\Temporary Internet Files\Content.IE5\P6A00IAH\MC9003392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2686050" cy="2686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1828800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Stakeholders Needs: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92363" y="3162300"/>
            <a:ext cx="1384437" cy="838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0290"/>
            <a:ext cx="7543800" cy="821929"/>
          </a:xfrm>
        </p:spPr>
        <p:txBody>
          <a:bodyPr/>
          <a:lstStyle/>
          <a:p>
            <a:r>
              <a:rPr lang="en-US" dirty="0" smtClean="0"/>
              <a:t>Elicitation – Follow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987296"/>
            <a:ext cx="2233612" cy="2660903"/>
          </a:xfrm>
        </p:spPr>
        <p:txBody>
          <a:bodyPr>
            <a:normAutofit/>
          </a:bodyPr>
          <a:lstStyle/>
          <a:p>
            <a:pPr indent="-182880" defTabSz="457200" fontAlgn="auto"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Prepare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C:\Users\tpym\AppData\Local\Microsoft\Windows\Temporary Internet Files\Content.IE5\7CIBV4OV\MC9002334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2246313" cy="2179637"/>
          </a:xfrm>
          <a:prstGeom prst="rect">
            <a:avLst/>
          </a:prstGeom>
          <a:noFill/>
        </p:spPr>
      </p:pic>
      <p:pic>
        <p:nvPicPr>
          <p:cNvPr id="3082" name="Picture 10" descr="C:\Users\tpym\AppData\Local\Microsoft\Windows\Temporary Internet Files\Content.IE5\P6A00IAH\MC9000561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01949"/>
            <a:ext cx="1776412" cy="1557338"/>
          </a:xfrm>
          <a:prstGeom prst="rect">
            <a:avLst/>
          </a:prstGeom>
          <a:noFill/>
        </p:spPr>
      </p:pic>
      <p:pic>
        <p:nvPicPr>
          <p:cNvPr id="3086" name="Picture 14" descr="C:\Users\tpym\AppData\Local\Microsoft\Windows\Temporary Internet Files\Content.IE5\7CIBV4OV\MC9003699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98799"/>
            <a:ext cx="1844675" cy="1163638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086100" y="1987296"/>
            <a:ext cx="2667000" cy="2438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342900" marR="0" lvl="0" indent="-182880" defTabSz="457200" fontAlgn="auto">
              <a:lnSpc>
                <a:spcPct val="100000"/>
              </a:lnSpc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000" dirty="0" smtClean="0">
                <a:solidFill>
                  <a:srgbClr val="333333"/>
                </a:solidFill>
                <a:latin typeface="Arial"/>
                <a:cs typeface="Arial"/>
              </a:rPr>
              <a:t>Interview Precisely</a:t>
            </a:r>
            <a:endParaRPr lang="en-US" sz="2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03131" y="1987296"/>
            <a:ext cx="2819400" cy="2438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342900" marR="0" lvl="0" indent="-182880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 Your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514600" y="3375818"/>
            <a:ext cx="9906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410200" y="3375818"/>
            <a:ext cx="9906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Prepare First </a:t>
            </a:r>
            <a:br>
              <a:rPr lang="en-US" dirty="0" smtClean="0"/>
            </a:br>
            <a:r>
              <a:rPr lang="en-US" dirty="0" smtClean="0"/>
              <a:t>- Elicitation Occurs Over &amp;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17695" cy="4848652"/>
          </a:xfrm>
        </p:spPr>
        <p:txBody>
          <a:bodyPr/>
          <a:lstStyle/>
          <a:p>
            <a:r>
              <a:rPr lang="en-US" dirty="0" smtClean="0"/>
              <a:t>Know what you are eliciting for: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1066800" y="2133600"/>
            <a:ext cx="1447800" cy="990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Case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133600"/>
            <a:ext cx="5471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Defining the Business Problem to be solved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Defining the Scope (aka The Project Frame)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Defining the Future State &amp; Expected Gains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609600" y="3124200"/>
            <a:ext cx="1905000" cy="990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Requirements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3178315"/>
            <a:ext cx="5567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Defining the Business Functional Needs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Defining the </a:t>
            </a:r>
            <a:r>
              <a:rPr lang="en-US" sz="2000" dirty="0" smtClean="0">
                <a:cs typeface="Arial"/>
              </a:rPr>
              <a:t>Business Non-Functional Needs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cs typeface="Arial"/>
              </a:rPr>
              <a:t>Defining the Assumptions &amp; Constraints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609600" y="5181600"/>
            <a:ext cx="1905000" cy="990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Case Requirements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5334000"/>
            <a:ext cx="556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Defining the User Stories or Use Cases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Defining the </a:t>
            </a:r>
            <a:r>
              <a:rPr lang="en-US" sz="2000" dirty="0" smtClean="0">
                <a:cs typeface="Arial"/>
              </a:rPr>
              <a:t>Business Rules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609600" y="4191000"/>
            <a:ext cx="1905000" cy="990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4267200"/>
            <a:ext cx="5567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Defining the Workflows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Defining the </a:t>
            </a:r>
            <a:r>
              <a:rPr lang="en-US" sz="2000" dirty="0" smtClean="0">
                <a:cs typeface="Arial"/>
              </a:rPr>
              <a:t>Business Object Models</a:t>
            </a:r>
          </a:p>
          <a:p>
            <a:pPr indent="-274320">
              <a:buFont typeface="Arial" pitchFamily="34" charset="0"/>
              <a:buChar char="•"/>
            </a:pPr>
            <a:r>
              <a:rPr lang="en-US" sz="2000" dirty="0" smtClean="0">
                <a:cs typeface="Arial"/>
              </a:rPr>
              <a:t>Defining the Use Case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6096000"/>
            <a:ext cx="39624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It is rare to do these all at once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03200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Prepare First</a:t>
            </a:r>
            <a:br>
              <a:rPr lang="en-US" dirty="0" smtClean="0"/>
            </a:br>
            <a:r>
              <a:rPr lang="en-US" dirty="0" smtClean="0"/>
              <a:t>- Know your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148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Know who the Stakeholders are:</a:t>
            </a:r>
          </a:p>
          <a:p>
            <a:pPr lvl="1"/>
            <a:r>
              <a:rPr lang="en-US" dirty="0" smtClean="0"/>
              <a:t>Who has the most say?</a:t>
            </a:r>
          </a:p>
          <a:p>
            <a:pPr lvl="1"/>
            <a:r>
              <a:rPr lang="en-US" dirty="0" smtClean="0"/>
              <a:t>Who has the closest knowledge?</a:t>
            </a:r>
          </a:p>
          <a:p>
            <a:pPr lvl="1"/>
            <a:r>
              <a:rPr lang="en-US" dirty="0" smtClean="0"/>
              <a:t>Who is affected by the change?</a:t>
            </a:r>
          </a:p>
          <a:p>
            <a:pPr lvl="1"/>
            <a:r>
              <a:rPr lang="en-US" dirty="0" smtClean="0"/>
              <a:t>What is their Role?</a:t>
            </a:r>
          </a:p>
          <a:p>
            <a:pPr lvl="1"/>
            <a:r>
              <a:rPr lang="en-US" dirty="0" smtClean="0"/>
              <a:t>What is their Responsibility?</a:t>
            </a:r>
          </a:p>
          <a:p>
            <a:pPr lvl="1"/>
            <a:r>
              <a:rPr lang="en-US" dirty="0" smtClean="0"/>
              <a:t>Which are needed for the task?</a:t>
            </a:r>
          </a:p>
          <a:p>
            <a:pPr lvl="1"/>
            <a:r>
              <a:rPr lang="en-US" dirty="0" smtClean="0"/>
              <a:t>How can you communicate with them?</a:t>
            </a:r>
          </a:p>
          <a:p>
            <a:pPr lvl="1"/>
            <a:r>
              <a:rPr lang="en-US" dirty="0" smtClean="0"/>
              <a:t>What technique will be best?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9" name="Picture 3" descr="C:\Users\tpym\AppData\Local\Microsoft\Windows\Temporary Internet Files\Content.IE5\7CIBV4OV\MP9004118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267200" cy="38621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5715000"/>
            <a:ext cx="5105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Also, let your Stakeholders know how much time you need from them in advance!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0533"/>
            <a:ext cx="6347713" cy="1320800"/>
          </a:xfrm>
        </p:spPr>
        <p:txBody>
          <a:bodyPr/>
          <a:lstStyle/>
          <a:p>
            <a:r>
              <a:rPr lang="en-US" dirty="0" smtClean="0"/>
              <a:t>Prepare First</a:t>
            </a:r>
            <a:br>
              <a:rPr lang="en-US" dirty="0" smtClean="0"/>
            </a:br>
            <a:r>
              <a:rPr lang="en-US" dirty="0" smtClean="0"/>
              <a:t>- Know your problem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1333"/>
            <a:ext cx="4914900" cy="4953000"/>
          </a:xfrm>
        </p:spPr>
        <p:txBody>
          <a:bodyPr/>
          <a:lstStyle/>
          <a:p>
            <a:r>
              <a:rPr lang="en-US" dirty="0" smtClean="0"/>
              <a:t>Do your homework:</a:t>
            </a:r>
          </a:p>
          <a:p>
            <a:pPr lvl="1"/>
            <a:r>
              <a:rPr lang="en-US" dirty="0" smtClean="0"/>
              <a:t>Get the background info</a:t>
            </a:r>
          </a:p>
          <a:p>
            <a:pPr lvl="1"/>
            <a:r>
              <a:rPr lang="en-US" dirty="0" smtClean="0"/>
              <a:t>See the business problem</a:t>
            </a:r>
          </a:p>
          <a:p>
            <a:pPr lvl="1"/>
            <a:r>
              <a:rPr lang="en-US" dirty="0" smtClean="0"/>
              <a:t>Plan which documents you will be creating</a:t>
            </a:r>
          </a:p>
          <a:p>
            <a:pPr lvl="1"/>
            <a:r>
              <a:rPr lang="en-US" dirty="0" smtClean="0"/>
              <a:t>Plan the right venue for your elicitation encounter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3531" y="1561645"/>
            <a:ext cx="3429000" cy="320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C:\Users\tpym\AppData\Local\Microsoft\Windows\Temporary Internet Files\Content.IE5\ZMWOD1FM\MC9000788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225" y="2153951"/>
            <a:ext cx="2705100" cy="24479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5067182"/>
            <a:ext cx="61722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You don’t need to be the SME for understanding or solving the problem, but you do need to be the SME for how to facilitate, document and communicate.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347713" cy="1320800"/>
          </a:xfrm>
        </p:spPr>
        <p:txBody>
          <a:bodyPr/>
          <a:lstStyle/>
          <a:p>
            <a:r>
              <a:rPr lang="en-US" dirty="0" smtClean="0"/>
              <a:t>Prepare First</a:t>
            </a:r>
            <a:br>
              <a:rPr lang="en-US" dirty="0" smtClean="0"/>
            </a:br>
            <a:r>
              <a:rPr lang="en-US" dirty="0" smtClean="0"/>
              <a:t>- Know your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4953000" cy="4953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Master the Tools first</a:t>
            </a:r>
          </a:p>
          <a:p>
            <a:r>
              <a:rPr lang="en-US" dirty="0" smtClean="0"/>
              <a:t>Use MS Word for: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Glossary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Problem Statement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Business Case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Business Requirements Document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Use Cases</a:t>
            </a:r>
          </a:p>
          <a:p>
            <a:r>
              <a:rPr lang="en-US" dirty="0" smtClean="0"/>
              <a:t>Use MS Visio Professional for: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Workflows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Use Case Model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Business Object Model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Storyboards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Project Frame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Future Shaping Plan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Use MS PowerPoint for: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Presentations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00162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s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Document_x0020_Category xmlns="2d07ab13-0e3a-467d-8e98-c983c1aba0bb">Workflows</Project_x0020_Document_x0020_Category>
    <Preservation_x0020_Order_x0020_Numbers xmlns="e6bb6fa4-9c23-4df5-9c72-0315fa8fef6d" xsi:nil="true"/>
    <Asset xmlns="2d07ab13-0e3a-467d-8e98-c983c1aba0bb">Non-Asset Specific</Asset>
    <Document_x0020_Source xmlns="2d07ab13-0e3a-467d-8e98-c983c1aba0bb">Not Specified</Document_x0020_Source>
    <IP_x0020_Classification xmlns="e6bb6fa4-9c23-4df5-9c72-0315fa8fef6d">Confidential Restricted</IP_x0020_Classification>
    <Project_x0020_Document_x0020_Type xmlns="2d07ab13-0e3a-467d-8e98-c983c1aba0bb">Technology Development</Project_x0020_Document_x0020_Type>
    <CPDEP_x0020_Phase xmlns="2d07ab13-0e3a-467d-8e98-c983c1aba0bb">Evergreen</CPDEP_x0020_Phase>
    <Business_x0020_Unit xmlns="2d07ab13-0e3a-467d-8e98-c983c1aba0bb">Non-BU-Specific</Business_x0020_Unit>
    <Solution xmlns="2d07ab13-0e3a-467d-8e98-c983c1aba0bb">Thermal Decision Support Center</Solu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FBB1BDE89FB27C449A0E29AF421E31240100A7A8539BE32231409AE637FE3F99116E" ma:contentTypeVersion="10" ma:contentTypeDescription="Create a new document." ma:contentTypeScope="" ma:versionID="413bfbf6e21d5cf610edf52c87dccd7c">
  <xsd:schema xmlns:xsd="http://www.w3.org/2001/XMLSchema" xmlns:xs="http://www.w3.org/2001/XMLSchema" xmlns:p="http://schemas.microsoft.com/office/2006/metadata/properties" xmlns:ns2="2d07ab13-0e3a-467d-8e98-c983c1aba0bb" xmlns:ns3="e6bb6fa4-9c23-4df5-9c72-0315fa8fef6d" targetNamespace="http://schemas.microsoft.com/office/2006/metadata/properties" ma:root="true" ma:fieldsID="29fd9b079b76d11e141055aaf74aed3e" ns2:_="" ns3:_="">
    <xsd:import namespace="2d07ab13-0e3a-467d-8e98-c983c1aba0bb"/>
    <xsd:import namespace="e6bb6fa4-9c23-4df5-9c72-0315fa8fef6d"/>
    <xsd:element name="properties">
      <xsd:complexType>
        <xsd:sequence>
          <xsd:element name="documentManagement">
            <xsd:complexType>
              <xsd:all>
                <xsd:element ref="ns2:Project_x0020_Document_x0020_Category"/>
                <xsd:element ref="ns2:Project_x0020_Document_x0020_Type" minOccurs="0"/>
                <xsd:element ref="ns2:CPDEP_x0020_Phase" minOccurs="0"/>
                <xsd:element ref="ns2:Business_x0020_Unit" minOccurs="0"/>
                <xsd:element ref="ns2:Asset"/>
                <xsd:element ref="ns2:Document_x0020_Source" minOccurs="0"/>
                <xsd:element ref="ns2:Solution" minOccurs="0"/>
                <xsd:element ref="ns3:IP_x0020_Classification" minOccurs="0"/>
                <xsd:element ref="ns3:Preservation_x0020_Order_x0020_Numb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7ab13-0e3a-467d-8e98-c983c1aba0bb" elementFormDefault="qualified">
    <xsd:import namespace="http://schemas.microsoft.com/office/2006/documentManagement/types"/>
    <xsd:import namespace="http://schemas.microsoft.com/office/infopath/2007/PartnerControls"/>
    <xsd:element name="Project_x0020_Document_x0020_Category" ma:index="2" ma:displayName="Project Document Category" ma:format="Dropdown" ma:internalName="Project_x0020_Document_x0020_Category">
      <xsd:simpleType>
        <xsd:restriction base="dms:Choice">
          <xsd:enumeration value="Workflows"/>
          <xsd:enumeration value="References"/>
          <xsd:enumeration value="Operations"/>
          <xsd:enumeration value="Tools &amp; Applications"/>
          <xsd:enumeration value="Project Management"/>
          <xsd:enumeration value="Facility"/>
          <xsd:enumeration value="Change Management"/>
          <xsd:enumeration value="Architecture"/>
          <xsd:enumeration value="Archive"/>
          <xsd:enumeration value="Business Analysis"/>
          <xsd:enumeration value="Data Analysis"/>
        </xsd:restriction>
      </xsd:simpleType>
    </xsd:element>
    <xsd:element name="Project_x0020_Document_x0020_Type" ma:index="3" nillable="true" ma:displayName="Project Document Type" ma:format="Dropdown" ma:internalName="Project_x0020_Document_x0020_Type">
      <xsd:simpleType>
        <xsd:restriction base="dms:Choice">
          <xsd:enumeration value="Administration"/>
          <xsd:enumeration value="Audio-Visual Design"/>
          <xsd:enumeration value="Budget"/>
          <xsd:enumeration value="Build &amp; Transfer"/>
          <xsd:enumeration value="Case Studies &amp; Examples"/>
          <xsd:enumeration value="Compliance"/>
          <xsd:enumeration value="Data Architecture &amp; Analysis"/>
          <xsd:enumeration value="Deployment"/>
          <xsd:enumeration value="DRB Material"/>
          <xsd:enumeration value="Framing Documents"/>
          <xsd:enumeration value="Newsletter"/>
          <xsd:enumeration value="Manuals"/>
          <xsd:enumeration value="Organizational Capability"/>
          <xsd:enumeration value="Other"/>
          <xsd:enumeration value="Planning &amp; Tracking"/>
          <xsd:enumeration value="Procurement"/>
          <xsd:enumeration value="Requirements"/>
          <xsd:enumeration value="RFP"/>
          <xsd:enumeration value="Room Design"/>
          <xsd:enumeration value="Solution Architecture"/>
          <xsd:enumeration value="Solution Design"/>
          <xsd:enumeration value="Support"/>
          <xsd:enumeration value="Stakeholders &amp; Communications"/>
          <xsd:enumeration value="Status Reports"/>
          <xsd:enumeration value="Surveys &amp; Interviews"/>
          <xsd:enumeration value="Technology Development"/>
          <xsd:enumeration value="Templates"/>
          <xsd:enumeration value="Testing"/>
          <xsd:enumeration value="Training"/>
          <xsd:enumeration value="Value Measurement"/>
          <xsd:enumeration value="Workflow and Process Designs"/>
        </xsd:restriction>
      </xsd:simpleType>
    </xsd:element>
    <xsd:element name="CPDEP_x0020_Phase" ma:index="4" nillable="true" ma:displayName="CPDEP Phase" ma:default="Evergreen" ma:format="Dropdown" ma:internalName="CPDEP_x0020_Phase">
      <xsd:simpleType>
        <xsd:restriction base="dms:Choice">
          <xsd:enumeration value="Phase 0"/>
          <xsd:enumeration value="Phase 1"/>
          <xsd:enumeration value="Phase 2"/>
          <xsd:enumeration value="Phase 3"/>
          <xsd:enumeration value="Phase 4"/>
          <xsd:enumeration value="Phase 5"/>
          <xsd:enumeration value="Evergreen"/>
        </xsd:restriction>
      </xsd:simpleType>
    </xsd:element>
    <xsd:element name="Business_x0020_Unit" ma:index="5" nillable="true" ma:displayName="Business Unit" ma:default="Non-BU-Specific" ma:format="Dropdown" ma:internalName="Business_x0020_Unit">
      <xsd:simpleType>
        <xsd:restriction base="dms:Choice">
          <xsd:enumeration value="Non-BU-Specific"/>
          <xsd:enumeration value="Multiple BUs"/>
          <xsd:enumeration value="Asia South"/>
          <xsd:enumeration value="Australasia"/>
          <xsd:enumeration value="Canada"/>
          <xsd:enumeration value="Deepwater Exploration and Projects"/>
          <xsd:enumeration value="Eurasia"/>
          <xsd:enumeration value="Europe"/>
          <xsd:enumeration value="Gulf of Mexico"/>
          <xsd:enumeration value="IndoAsia"/>
          <xsd:enumeration value="Latin America"/>
          <xsd:enumeration value="Mid-Continent Alaska"/>
          <xsd:enumeration value="Nigeria Mid-Africa"/>
          <xsd:enumeration value="San Joaquin Valley"/>
          <xsd:enumeration value="Saudi Arabia PZ"/>
          <xsd:enumeration value="Southern Africa"/>
        </xsd:restriction>
      </xsd:simpleType>
    </xsd:element>
    <xsd:element name="Asset" ma:index="6" ma:displayName="Asset" ma:default="Non-Asset Specific" ma:format="Dropdown" ma:internalName="Asset">
      <xsd:simpleType>
        <xsd:restriction base="dms:Choice">
          <xsd:enumeration value="Non-Asset Specific"/>
          <xsd:enumeration value="TTA"/>
          <xsd:enumeration value="WCC"/>
          <xsd:enumeration value="Kern River"/>
        </xsd:restriction>
      </xsd:simpleType>
    </xsd:element>
    <xsd:element name="Document_x0020_Source" ma:index="7" nillable="true" ma:displayName="Document Source" ma:default="Not Specified" ma:format="Dropdown" ma:internalName="Document_x0020_Source">
      <xsd:simpleType>
        <xsd:restriction base="dms:Choice">
          <xsd:enumeration value="Not Specified"/>
          <xsd:enumeration value="UWT Central Team"/>
          <xsd:enumeration value="Business Unit"/>
          <xsd:enumeration value="Base Business"/>
          <xsd:enumeration value="Reservoir Management"/>
          <xsd:enumeration value="Energy Technology Company"/>
          <xsd:enumeration value="Vendor"/>
          <xsd:enumeration value="Other"/>
        </xsd:restriction>
      </xsd:simpleType>
    </xsd:element>
    <xsd:element name="Solution" ma:index="8" nillable="true" ma:displayName="Solution" ma:default="Non-Solution Specific" ma:format="Dropdown" ma:internalName="Solution">
      <xsd:simpleType>
        <xsd:restriction base="dms:Choice">
          <xsd:enumeration value="Asset Decision Environments (ADEs)"/>
          <xsd:enumeration value="Decision Environment Solutions (DES)"/>
          <xsd:enumeration value="Integrated Optimization (IO)"/>
          <xsd:enumeration value="Integrated Operations Center (IOC)"/>
          <xsd:enumeration value="Integrated Production Planning (IPP)"/>
          <xsd:enumeration value="Logistics Decision Support Solution (LDSS)"/>
          <xsd:enumeration value="Machinery Support Center (MSC)"/>
          <xsd:enumeration value="Non-Solution Specific"/>
          <xsd:enumeration value="Real-time Drilling Optimization Center (RDOC)"/>
          <xsd:enumeration value="Real Time Facilities Optimization (RTFO)"/>
          <xsd:enumeration value="Real Time Reservoir Management (RTRM)"/>
          <xsd:enumeration value="Thermal Decision Support Center"/>
          <xsd:enumeration value="Waterflood Surveillance, Analysis &amp; Optimization"/>
          <xsd:enumeration value="Well Reliability and Optimization Decision Support Cent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b6fa4-9c23-4df5-9c72-0315fa8fef6d" elementFormDefault="qualified">
    <xsd:import namespace="http://schemas.microsoft.com/office/2006/documentManagement/types"/>
    <xsd:import namespace="http://schemas.microsoft.com/office/infopath/2007/PartnerControls"/>
    <xsd:element name="IP_x0020_Classification" ma:index="9" nillable="true" ma:displayName="IP Classification" ma:default="Confidential Restricted" ma:description="Sensitivity of the information" ma:format="Dropdown" ma:internalName="IP_x0020_Classification">
      <xsd:simpleType>
        <xsd:restriction base="dms:Choice">
          <xsd:enumeration value="Public"/>
          <xsd:enumeration value="Company Confidential"/>
          <xsd:enumeration value="Confidential Restricted"/>
          <xsd:enumeration value="Classified"/>
        </xsd:restriction>
      </xsd:simpleType>
    </xsd:element>
    <xsd:element name="Preservation_x0020_Order_x0020_Numbers" ma:index="10" nillable="true" ma:displayName="Preservation Order Numbers" ma:description="Preservation Order Numbers, when issued by Legal, require that this item MUST NOT be deleted. Separate multiple preservation order numbers with commas." ma:internalName="Preservation_x0020_Order_x0020_Number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50D73F-8E5D-45AB-9453-A9E16FDC86B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2d07ab13-0e3a-467d-8e98-c983c1aba0bb"/>
    <ds:schemaRef ds:uri="e6bb6fa4-9c23-4df5-9c72-0315fa8fef6d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85E5E6-ADB8-48E7-8840-815BFE8835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3E306E-A285-4CD1-ACAB-FD830F9BC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07ab13-0e3a-467d-8e98-c983c1aba0bb"/>
    <ds:schemaRef ds:uri="e6bb6fa4-9c23-4df5-9c72-0315fa8fef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SmartGUIdesign</Template>
  <TotalTime>826</TotalTime>
  <Words>1085</Words>
  <Application>Microsoft Office PowerPoint</Application>
  <PresentationFormat>On-screen Show (4:3)</PresentationFormat>
  <Paragraphs>203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dbs_template_2012</vt:lpstr>
      <vt:lpstr>Elicitation 101  </vt:lpstr>
      <vt:lpstr>What is Elicitation?</vt:lpstr>
      <vt:lpstr>What could go wrong?</vt:lpstr>
      <vt:lpstr>How do we get from here to there? - it starts with good elicitation</vt:lpstr>
      <vt:lpstr>Elicitation – Follow the Process</vt:lpstr>
      <vt:lpstr>Prepare First  - Elicitation Occurs Over &amp; Over</vt:lpstr>
      <vt:lpstr>Prepare First - Know your audience</vt:lpstr>
      <vt:lpstr>Prepare First - Know your problem space</vt:lpstr>
      <vt:lpstr>Prepare First - Know your Tools</vt:lpstr>
      <vt:lpstr>Prepare First - Set your Goals</vt:lpstr>
      <vt:lpstr>Interview Precisely - Choose a Process and Tools</vt:lpstr>
      <vt:lpstr>Interview Precisely - Choose an Interface and Venue</vt:lpstr>
      <vt:lpstr>Interview Precisely  - Perform the Elicitation</vt:lpstr>
      <vt:lpstr>Interview Precisely  - How do you know when your are done?</vt:lpstr>
      <vt:lpstr>Interview Precisely  - Stay within the Project Frame</vt:lpstr>
      <vt:lpstr>Interview Precisely  - Be the Business Analyst</vt:lpstr>
      <vt:lpstr>Document Your Work</vt:lpstr>
      <vt:lpstr>Requirements Artifacts - the ultimate results from your elicitations</vt:lpstr>
      <vt:lpstr>Validate Your Work</vt:lpstr>
      <vt:lpstr>Experience Notes</vt:lpstr>
      <vt:lpstr>Questions?</vt:lpstr>
    </vt:vector>
  </TitlesOfParts>
  <Company>Chevron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Topics for Duri Workshops</dc:title>
  <dc:creator>Kelli Bryan</dc:creator>
  <cp:lastModifiedBy>Mackay, Scott</cp:lastModifiedBy>
  <cp:revision>108</cp:revision>
  <dcterms:created xsi:type="dcterms:W3CDTF">2011-11-03T17:58:05Z</dcterms:created>
  <dcterms:modified xsi:type="dcterms:W3CDTF">2015-11-18T12:58:52Z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0x010100FBB1BDE89FB27C449A0E29AF421E31240100A7A8539BE32231409AE637FE3F99116E</vt:lpwstr>
  </property>
</Properties>
</file>