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46" r:id="rId3"/>
    <p:sldId id="341" r:id="rId4"/>
    <p:sldId id="327" r:id="rId5"/>
    <p:sldId id="328" r:id="rId6"/>
    <p:sldId id="321" r:id="rId7"/>
    <p:sldId id="339" r:id="rId8"/>
    <p:sldId id="329" r:id="rId9"/>
    <p:sldId id="333" r:id="rId10"/>
    <p:sldId id="330" r:id="rId11"/>
    <p:sldId id="331" r:id="rId12"/>
    <p:sldId id="324" r:id="rId13"/>
    <p:sldId id="320" r:id="rId14"/>
    <p:sldId id="332" r:id="rId15"/>
    <p:sldId id="345" r:id="rId16"/>
    <p:sldId id="344" r:id="rId17"/>
    <p:sldId id="334" r:id="rId18"/>
    <p:sldId id="325" r:id="rId19"/>
    <p:sldId id="326" r:id="rId20"/>
    <p:sldId id="342" r:id="rId21"/>
    <p:sldId id="322" r:id="rId22"/>
    <p:sldId id="323" r:id="rId23"/>
    <p:sldId id="335" r:id="rId24"/>
    <p:sldId id="336" r:id="rId25"/>
    <p:sldId id="343" r:id="rId26"/>
    <p:sldId id="338" r:id="rId27"/>
    <p:sldId id="340" r:id="rId28"/>
    <p:sldId id="337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131"/>
    <a:srgbClr val="426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7661-234C-4A5C-A34B-F8FD05321F89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2269-C211-4A95-9D72-F5EAD16B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/>
          </p:cNvSpPr>
          <p:nvPr/>
        </p:nvSpPr>
        <p:spPr bwMode="auto">
          <a:xfrm>
            <a:off x="4978400" y="6548438"/>
            <a:ext cx="6908800" cy="157162"/>
          </a:xfrm>
          <a:custGeom>
            <a:avLst/>
            <a:gdLst>
              <a:gd name="T0" fmla="*/ 0 w 5033"/>
              <a:gd name="T1" fmla="*/ 0 h 147"/>
              <a:gd name="T2" fmla="*/ 0 w 5033"/>
              <a:gd name="T3" fmla="*/ 2147483646 h 147"/>
              <a:gd name="T4" fmla="*/ 2147483646 w 5033"/>
              <a:gd name="T5" fmla="*/ 2147483646 h 147"/>
              <a:gd name="T6" fmla="*/ 2147483646 w 5033"/>
              <a:gd name="T7" fmla="*/ 2147483646 h 147"/>
              <a:gd name="T8" fmla="*/ 2147483646 w 5033"/>
              <a:gd name="T9" fmla="*/ 2147483646 h 147"/>
              <a:gd name="T10" fmla="*/ 0 w 5033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33" h="147">
                <a:moveTo>
                  <a:pt x="0" y="0"/>
                </a:moveTo>
                <a:lnTo>
                  <a:pt x="0" y="110"/>
                </a:lnTo>
                <a:lnTo>
                  <a:pt x="37" y="147"/>
                </a:lnTo>
                <a:lnTo>
                  <a:pt x="5031" y="147"/>
                </a:lnTo>
                <a:lnTo>
                  <a:pt x="5033" y="3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Freeform 32"/>
          <p:cNvSpPr>
            <a:spLocks/>
          </p:cNvSpPr>
          <p:nvPr/>
        </p:nvSpPr>
        <p:spPr bwMode="auto">
          <a:xfrm>
            <a:off x="1883834" y="1046164"/>
            <a:ext cx="9844617" cy="4117975"/>
          </a:xfrm>
          <a:custGeom>
            <a:avLst/>
            <a:gdLst>
              <a:gd name="T0" fmla="*/ 0 w 4665"/>
              <a:gd name="T1" fmla="*/ 2147483646 h 2592"/>
              <a:gd name="T2" fmla="*/ 2147483646 w 4665"/>
              <a:gd name="T3" fmla="*/ 0 h 2592"/>
              <a:gd name="T4" fmla="*/ 2147483646 w 4665"/>
              <a:gd name="T5" fmla="*/ 2147483646 h 2592"/>
              <a:gd name="T6" fmla="*/ 2147483646 w 4665"/>
              <a:gd name="T7" fmla="*/ 2147483646 h 2592"/>
              <a:gd name="T8" fmla="*/ 2147483646 w 4665"/>
              <a:gd name="T9" fmla="*/ 2147483646 h 2592"/>
              <a:gd name="T10" fmla="*/ 0 w 4665"/>
              <a:gd name="T11" fmla="*/ 2147483646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5" h="2592">
                <a:moveTo>
                  <a:pt x="0" y="7"/>
                </a:moveTo>
                <a:lnTo>
                  <a:pt x="4665" y="0"/>
                </a:lnTo>
                <a:lnTo>
                  <a:pt x="4665" y="2588"/>
                </a:lnTo>
                <a:lnTo>
                  <a:pt x="2875" y="2592"/>
                </a:lnTo>
                <a:lnTo>
                  <a:pt x="1" y="244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52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04800"/>
            <a:ext cx="8737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219201"/>
            <a:ext cx="54864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4864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14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3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5B28-7BB8-4041-9B03-DB8ADD06DD1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D5E-50CA-4743-988A-832399862C69}" type="slidenum">
              <a:rPr lang="en-US" smtClean="0"/>
              <a:t>‹#›</a:t>
            </a:fld>
            <a:endParaRPr lang="en-US"/>
          </a:p>
        </p:txBody>
      </p:sp>
      <p:grpSp>
        <p:nvGrpSpPr>
          <p:cNvPr id="1031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8" name="Freeform 7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427133" y="6553200"/>
            <a:ext cx="6335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333399"/>
                </a:solidFill>
              </a:rPr>
              <a:t>Page </a:t>
            </a:r>
            <a:fld id="{B2275037-60CD-4CAC-B81F-E961A120C43A}" type="slidenum">
              <a:rPr lang="en-US" altLang="en-US" sz="900" b="1" smtClean="0">
                <a:solidFill>
                  <a:srgbClr val="333399"/>
                </a:solidFill>
              </a:rPr>
              <a:pPr eaLnBrk="1" hangingPunct="1">
                <a:defRPr/>
              </a:pPr>
              <a:t>‹#›</a:t>
            </a:fld>
            <a:endParaRPr lang="en-US" altLang="en-US" sz="900" b="1"/>
          </a:p>
        </p:txBody>
      </p:sp>
    </p:spTree>
    <p:extLst>
      <p:ext uri="{BB962C8B-B14F-4D97-AF65-F5344CB8AC3E}">
        <p14:creationId xmlns:p14="http://schemas.microsoft.com/office/powerpoint/2010/main" val="13884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771" y="1596529"/>
            <a:ext cx="8630889" cy="1285103"/>
          </a:xfrm>
        </p:spPr>
        <p:txBody>
          <a:bodyPr>
            <a:noAutofit/>
          </a:bodyPr>
          <a:lstStyle/>
          <a:p>
            <a:r>
              <a:rPr lang="en-US" sz="5400" dirty="0"/>
              <a:t>“The Change Request (CR)”</a:t>
            </a:r>
            <a:br>
              <a:rPr lang="en-US" sz="5400" dirty="0"/>
            </a:br>
            <a:r>
              <a:rPr lang="en-US" sz="5400" dirty="0"/>
              <a:t>A Lunch &amp; Learn Event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771" y="5163712"/>
            <a:ext cx="6022292" cy="1584176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dirty="0"/>
              <a:t>2018 </a:t>
            </a:r>
          </a:p>
          <a:p>
            <a:pPr algn="l"/>
            <a:r>
              <a:rPr lang="en-US" dirty="0"/>
              <a:t>Presented by Scott Mackay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Agile Change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9" y="1224863"/>
            <a:ext cx="6761672" cy="4351338"/>
          </a:xfrm>
        </p:spPr>
        <p:txBody>
          <a:bodyPr>
            <a:noAutofit/>
          </a:bodyPr>
          <a:lstStyle/>
          <a:p>
            <a:r>
              <a:rPr lang="en-US" sz="2600" dirty="0"/>
              <a:t>In Agile, they profess that they simply put the change into the backlog for a future sprint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Reality is that the Product Owner must still perform some level of assessment to assure the change will provide a benefit to the customer without breaking the bank for the company</a:t>
            </a:r>
          </a:p>
          <a:p>
            <a:r>
              <a:rPr lang="en-US" sz="2600" dirty="0">
                <a:solidFill>
                  <a:srgbClr val="C00000"/>
                </a:solidFill>
              </a:rPr>
              <a:t>Agile gets extra points for “embracing change”</a:t>
            </a:r>
          </a:p>
          <a:p>
            <a:pPr lvl="1"/>
            <a:r>
              <a:rPr lang="en-US" sz="2300" dirty="0"/>
              <a:t>Changes are considered a normal part of building a product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8" y="1393083"/>
            <a:ext cx="4625825" cy="37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All Change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1" y="1166496"/>
            <a:ext cx="7894853" cy="5262201"/>
          </a:xfrm>
        </p:spPr>
        <p:txBody>
          <a:bodyPr>
            <a:noAutofit/>
          </a:bodyPr>
          <a:lstStyle/>
          <a:p>
            <a:r>
              <a:rPr lang="en-US" sz="2300" dirty="0"/>
              <a:t>Regardless of Methodology, </a:t>
            </a:r>
            <a:r>
              <a:rPr lang="en-US" sz="2300" dirty="0">
                <a:solidFill>
                  <a:schemeClr val="accent6"/>
                </a:solidFill>
              </a:rPr>
              <a:t>the level of formality for processing a change should be proportional to the risk for the change – higher risks need more stringent scrutiny before proceeding</a:t>
            </a:r>
          </a:p>
          <a:p>
            <a:r>
              <a:rPr lang="en-US" sz="2300" dirty="0">
                <a:solidFill>
                  <a:srgbClr val="C00000"/>
                </a:solidFill>
              </a:rPr>
              <a:t>All changes will cost money before they start to make money</a:t>
            </a:r>
          </a:p>
          <a:p>
            <a:r>
              <a:rPr lang="en-US" sz="2300" dirty="0"/>
              <a:t>Most changes will improve the quality or utility of the product or service</a:t>
            </a:r>
          </a:p>
          <a:p>
            <a:r>
              <a:rPr lang="en-US" sz="2300" dirty="0"/>
              <a:t>Many changes will reduce the recurring cost of the product or service</a:t>
            </a:r>
          </a:p>
          <a:p>
            <a:r>
              <a:rPr lang="en-US" sz="2300" dirty="0"/>
              <a:t>Some changes will extend the life of the product or service</a:t>
            </a:r>
          </a:p>
          <a:p>
            <a:pPr lvl="1"/>
            <a:r>
              <a:rPr lang="en-US" sz="2000" dirty="0"/>
              <a:t>Ex: Redesigns for newer platforms </a:t>
            </a:r>
          </a:p>
          <a:p>
            <a:r>
              <a:rPr lang="en-US" sz="2300" dirty="0">
                <a:solidFill>
                  <a:schemeClr val="accent6"/>
                </a:solidFill>
              </a:rPr>
              <a:t>Some changes should never go forward</a:t>
            </a:r>
          </a:p>
          <a:p>
            <a:pPr lvl="1"/>
            <a:r>
              <a:rPr lang="en-US" sz="2000" dirty="0"/>
              <a:t>Studies show that as much as 20% of a products features are rarely or never used</a:t>
            </a:r>
          </a:p>
          <a:p>
            <a:pPr lvl="1"/>
            <a:r>
              <a:rPr lang="en-US" sz="2000" dirty="0"/>
              <a:t>Do the cost trade studies and say no if needed</a:t>
            </a:r>
            <a:endParaRPr lang="en-US" sz="2300" dirty="0"/>
          </a:p>
          <a:p>
            <a:endParaRPr lang="en-US" sz="2300" dirty="0"/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48802-1DE9-4037-BA8E-9F531F8A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20" y="1402372"/>
            <a:ext cx="3640577" cy="45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8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vs.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70" y="1609964"/>
            <a:ext cx="702909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change is a </a:t>
            </a:r>
            <a:r>
              <a:rPr lang="en-US" sz="3200" i="1" dirty="0"/>
              <a:t>de facto </a:t>
            </a:r>
            <a:r>
              <a:rPr lang="en-US" sz="3200" dirty="0"/>
              <a:t>project</a:t>
            </a:r>
          </a:p>
          <a:p>
            <a:pPr lvl="1"/>
            <a:r>
              <a:rPr lang="en-US" sz="2800" dirty="0"/>
              <a:t>It might become a small project within a larger project </a:t>
            </a:r>
          </a:p>
          <a:p>
            <a:pPr lvl="1"/>
            <a:r>
              <a:rPr lang="en-US" sz="2800" dirty="0"/>
              <a:t>It might grow to become a project of its own</a:t>
            </a:r>
          </a:p>
          <a:p>
            <a:pPr lvl="1"/>
            <a:r>
              <a:rPr lang="en-US" sz="2800" dirty="0">
                <a:solidFill>
                  <a:schemeClr val="accent6"/>
                </a:solidFill>
              </a:rPr>
              <a:t>It might be so small that its hardly noticed– and can get missed</a:t>
            </a:r>
          </a:p>
          <a:p>
            <a:pPr lvl="1"/>
            <a:r>
              <a:rPr lang="en-US" sz="2800" dirty="0"/>
              <a:t>It might have its own cost &amp; schedule tracking</a:t>
            </a:r>
          </a:p>
          <a:p>
            <a:pPr lvl="1"/>
            <a:r>
              <a:rPr lang="en-US" sz="2800" dirty="0"/>
              <a:t>It might have its own traceability</a:t>
            </a:r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0" y="1381587"/>
            <a:ext cx="4375031" cy="43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6" y="175346"/>
            <a:ext cx="10515600" cy="486136"/>
          </a:xfrm>
        </p:spPr>
        <p:txBody>
          <a:bodyPr/>
          <a:lstStyle/>
          <a:p>
            <a:r>
              <a:rPr lang="en-US" dirty="0"/>
              <a:t>Sample Life Cycle of an Change Request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937AC-7281-4285-A18B-DD676AE1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42" y="661483"/>
            <a:ext cx="8755523" cy="61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9" y="261609"/>
            <a:ext cx="10515600" cy="1325563"/>
          </a:xfrm>
        </p:spPr>
        <p:txBody>
          <a:bodyPr/>
          <a:lstStyle/>
          <a:p>
            <a:r>
              <a:rPr lang="en-US" dirty="0"/>
              <a:t>Change Process - Generic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50" y="1463313"/>
            <a:ext cx="7348268" cy="5118641"/>
          </a:xfrm>
        </p:spPr>
        <p:txBody>
          <a:bodyPr>
            <a:normAutofit/>
          </a:bodyPr>
          <a:lstStyle/>
          <a:p>
            <a:r>
              <a:rPr lang="en-US" sz="2800" dirty="0"/>
              <a:t>Most company's design their own change control processes</a:t>
            </a:r>
          </a:p>
          <a:p>
            <a:pPr lvl="1"/>
            <a:r>
              <a:rPr lang="en-US" sz="2400" dirty="0"/>
              <a:t>Focus on balance of good control and lean process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Leanest approach is to let the Product Owner have total control of changes – and total responsibility for profit and loss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18" y="358087"/>
            <a:ext cx="3733263" cy="2484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728" y="5451871"/>
            <a:ext cx="464912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Don’t be afraid to design your own process – just include the right controls</a:t>
            </a:r>
          </a:p>
        </p:txBody>
      </p:sp>
    </p:spTree>
    <p:extLst>
      <p:ext uri="{BB962C8B-B14F-4D97-AF65-F5344CB8AC3E}">
        <p14:creationId xmlns:p14="http://schemas.microsoft.com/office/powerpoint/2010/main" val="166182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D715-A64C-408E-B0C6-069639D7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a Change Control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267D-845C-4BB1-808A-4AA5D142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77" y="1623402"/>
            <a:ext cx="818701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It reduces the possibility that unnecessary changes will be introduced to a system without forethought</a:t>
            </a:r>
          </a:p>
          <a:p>
            <a:r>
              <a:rPr lang="en-US" sz="2800" dirty="0"/>
              <a:t>Run-away changes will contribute directly to cost over-runs</a:t>
            </a:r>
          </a:p>
          <a:p>
            <a:r>
              <a:rPr lang="en-US" sz="2800" dirty="0"/>
              <a:t>The goals of a change control process usually include:</a:t>
            </a:r>
          </a:p>
          <a:p>
            <a:pPr lvl="1"/>
            <a:r>
              <a:rPr lang="en-US" sz="2500" dirty="0"/>
              <a:t>Minimal disruption to services</a:t>
            </a:r>
          </a:p>
          <a:p>
            <a:pPr lvl="1"/>
            <a:r>
              <a:rPr lang="en-US" sz="2500" dirty="0"/>
              <a:t>Reduction in back-out activities</a:t>
            </a:r>
          </a:p>
          <a:p>
            <a:pPr lvl="1"/>
            <a:r>
              <a:rPr lang="en-US" sz="2500" dirty="0"/>
              <a:t>Cost-effective utilization of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B3E0C-67D3-4F7D-82DC-1E26C9994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79" y="1027907"/>
            <a:ext cx="3282112" cy="468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C01A0-68B2-4203-8A85-6C7D02C0F2A6}"/>
              </a:ext>
            </a:extLst>
          </p:cNvPr>
          <p:cNvSpPr txBox="1"/>
          <p:nvPr/>
        </p:nvSpPr>
        <p:spPr>
          <a:xfrm>
            <a:off x="9274758" y="5636186"/>
            <a:ext cx="265443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 Control Police?</a:t>
            </a:r>
          </a:p>
        </p:txBody>
      </p:sp>
    </p:spTree>
    <p:extLst>
      <p:ext uri="{BB962C8B-B14F-4D97-AF65-F5344CB8AC3E}">
        <p14:creationId xmlns:p14="http://schemas.microsoft.com/office/powerpoint/2010/main" val="407027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D715-A64C-408E-B0C6-069639D7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Control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267D-845C-4BB1-808A-4AA5D142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77" y="1623402"/>
            <a:ext cx="894763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The typical change control process can be described as a set of six steps:</a:t>
            </a:r>
          </a:p>
          <a:p>
            <a:pPr lvl="1"/>
            <a:r>
              <a:rPr lang="en-US" sz="2500" dirty="0"/>
              <a:t>Record / Classify the change</a:t>
            </a:r>
          </a:p>
          <a:p>
            <a:pPr lvl="1"/>
            <a:r>
              <a:rPr lang="en-US" sz="2500" dirty="0"/>
              <a:t>Assess the impact and benefit</a:t>
            </a:r>
          </a:p>
          <a:p>
            <a:pPr lvl="1"/>
            <a:r>
              <a:rPr lang="en-US" sz="2500" dirty="0"/>
              <a:t>Plan the development</a:t>
            </a:r>
          </a:p>
          <a:p>
            <a:pPr lvl="1"/>
            <a:r>
              <a:rPr lang="en-US" sz="2500" dirty="0"/>
              <a:t>Build / Test</a:t>
            </a:r>
          </a:p>
          <a:p>
            <a:pPr lvl="1"/>
            <a:r>
              <a:rPr lang="en-US" sz="2500" dirty="0"/>
              <a:t>Implement</a:t>
            </a:r>
          </a:p>
          <a:p>
            <a:pPr lvl="1"/>
            <a:r>
              <a:rPr lang="en-US" sz="2500" dirty="0"/>
              <a:t>Close / Gain Acceptance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85A16-D08D-413E-8D08-A89F4C69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48" y="3472776"/>
            <a:ext cx="4302164" cy="30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2" y="0"/>
            <a:ext cx="10515600" cy="1325563"/>
          </a:xfrm>
        </p:spPr>
        <p:txBody>
          <a:bodyPr/>
          <a:lstStyle/>
          <a:p>
            <a:r>
              <a:rPr lang="en-US" dirty="0"/>
              <a:t>Change Process – Government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98" y="1234560"/>
            <a:ext cx="7667445" cy="5118641"/>
          </a:xfrm>
        </p:spPr>
        <p:txBody>
          <a:bodyPr>
            <a:normAutofit/>
          </a:bodyPr>
          <a:lstStyle/>
          <a:p>
            <a:r>
              <a:rPr lang="en-US" sz="2800" dirty="0"/>
              <a:t>There are some strict rules that typically get imposed on government contracts:</a:t>
            </a:r>
          </a:p>
          <a:p>
            <a:pPr lvl="1"/>
            <a:r>
              <a:rPr lang="en-US" sz="2500" dirty="0">
                <a:solidFill>
                  <a:schemeClr val="accent6"/>
                </a:solidFill>
              </a:rPr>
              <a:t>Approved Change Management Plan</a:t>
            </a:r>
          </a:p>
          <a:p>
            <a:pPr lvl="1"/>
            <a:r>
              <a:rPr lang="en-US" sz="2500" dirty="0"/>
              <a:t>Standard classifications (Major, Minor, Class I, Class II)</a:t>
            </a:r>
          </a:p>
          <a:p>
            <a:pPr lvl="1"/>
            <a:r>
              <a:rPr lang="en-US" sz="2500" dirty="0"/>
              <a:t>Defined Change Control Board Members</a:t>
            </a:r>
          </a:p>
          <a:p>
            <a:pPr lvl="1"/>
            <a:r>
              <a:rPr lang="en-US" sz="2500" dirty="0"/>
              <a:t>Defined Configuration Management Board Members</a:t>
            </a:r>
          </a:p>
          <a:p>
            <a:pPr lvl="1"/>
            <a:r>
              <a:rPr lang="en-US" sz="2500" dirty="0"/>
              <a:t>Mandatory disclosure of impact to Customer</a:t>
            </a:r>
          </a:p>
          <a:p>
            <a:pPr lvl="1"/>
            <a:r>
              <a:rPr lang="en-US" sz="2500" dirty="0">
                <a:solidFill>
                  <a:srgbClr val="C00000"/>
                </a:solidFill>
              </a:rPr>
              <a:t>Right of Customer to approve/disapprove a change</a:t>
            </a:r>
          </a:p>
          <a:p>
            <a:pPr lvl="1"/>
            <a:r>
              <a:rPr lang="en-US" sz="2500" dirty="0"/>
              <a:t>Product payments might change based on contract type (Share in the profit or loss)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3" y="1021990"/>
            <a:ext cx="4196992" cy="419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027" y="5764005"/>
            <a:ext cx="400193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Same principles, just enforced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1910" y="5079657"/>
            <a:ext cx="331841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government tries hard to minimize and reduce costs – the only rules that stay are the important ones</a:t>
            </a:r>
          </a:p>
        </p:txBody>
      </p:sp>
    </p:spTree>
    <p:extLst>
      <p:ext uri="{BB962C8B-B14F-4D97-AF65-F5344CB8AC3E}">
        <p14:creationId xmlns:p14="http://schemas.microsoft.com/office/powerpoint/2010/main" val="362880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2" y="166720"/>
            <a:ext cx="10515600" cy="842572"/>
          </a:xfrm>
        </p:spPr>
        <p:txBody>
          <a:bodyPr/>
          <a:lstStyle/>
          <a:p>
            <a:r>
              <a:rPr lang="en-US" dirty="0"/>
              <a:t>The Important Stuff – Impact to the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54" y="1009292"/>
            <a:ext cx="8926902" cy="4782210"/>
          </a:xfrm>
        </p:spPr>
        <p:txBody>
          <a:bodyPr>
            <a:noAutofit/>
          </a:bodyPr>
          <a:lstStyle/>
          <a:p>
            <a:r>
              <a:rPr lang="en-US" sz="2800" dirty="0"/>
              <a:t>Is the change going to add value to the product?</a:t>
            </a:r>
          </a:p>
          <a:p>
            <a:r>
              <a:rPr lang="en-US" sz="2800" dirty="0"/>
              <a:t>How much value?</a:t>
            </a:r>
          </a:p>
          <a:p>
            <a:r>
              <a:rPr lang="en-US" sz="2800" dirty="0"/>
              <a:t>What is its expected lifeline?</a:t>
            </a:r>
          </a:p>
          <a:p>
            <a:r>
              <a:rPr lang="en-US" sz="2800" dirty="0"/>
              <a:t>What will it cost to develop and deploy?</a:t>
            </a:r>
          </a:p>
          <a:p>
            <a:r>
              <a:rPr lang="en-US" sz="2800" dirty="0"/>
              <a:t>Is there an impact to operational costs?</a:t>
            </a:r>
          </a:p>
          <a:p>
            <a:pPr lvl="1"/>
            <a:r>
              <a:rPr lang="en-US" sz="2000" dirty="0"/>
              <a:t>New licensing?</a:t>
            </a:r>
          </a:p>
          <a:p>
            <a:pPr lvl="1"/>
            <a:r>
              <a:rPr lang="en-US" sz="2000" dirty="0"/>
              <a:t>New skills, tools, hardware? </a:t>
            </a:r>
          </a:p>
          <a:p>
            <a:r>
              <a:rPr lang="en-US" sz="2800" dirty="0"/>
              <a:t>Is there a negative impact to customers?</a:t>
            </a:r>
          </a:p>
          <a:p>
            <a:pPr lvl="1"/>
            <a:r>
              <a:rPr lang="en-US" sz="2000" dirty="0"/>
              <a:t>Harder to use?</a:t>
            </a:r>
          </a:p>
          <a:p>
            <a:pPr lvl="1"/>
            <a:r>
              <a:rPr lang="en-US" sz="2000" dirty="0"/>
              <a:t>Drains battery faster?</a:t>
            </a:r>
          </a:p>
          <a:p>
            <a:pPr lvl="1"/>
            <a:r>
              <a:rPr lang="en-US" sz="2000" dirty="0"/>
              <a:t>Bogs down processor?</a:t>
            </a:r>
          </a:p>
          <a:p>
            <a:pPr lvl="1"/>
            <a:r>
              <a:rPr lang="en-US" sz="2000" dirty="0"/>
              <a:t>Can cause personal harm?</a:t>
            </a:r>
          </a:p>
          <a:p>
            <a:r>
              <a:rPr lang="en-US" sz="2800" dirty="0"/>
              <a:t>What is the payback point?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7316" y="1928782"/>
            <a:ext cx="4918755" cy="4219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7569" y="5924082"/>
            <a:ext cx="228915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My usual checklist to help you be your best</a:t>
            </a:r>
          </a:p>
        </p:txBody>
      </p:sp>
    </p:spTree>
    <p:extLst>
      <p:ext uri="{BB962C8B-B14F-4D97-AF65-F5344CB8AC3E}">
        <p14:creationId xmlns:p14="http://schemas.microsoft.com/office/powerpoint/2010/main" val="411046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2" y="192597"/>
            <a:ext cx="10515600" cy="963403"/>
          </a:xfrm>
        </p:spPr>
        <p:txBody>
          <a:bodyPr/>
          <a:lstStyle/>
          <a:p>
            <a:r>
              <a:rPr lang="en-US" dirty="0"/>
              <a:t>The Important Stuff – Impact to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30" y="1071362"/>
            <a:ext cx="79845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Do we need to do some </a:t>
            </a:r>
            <a:r>
              <a:rPr lang="en-US" sz="2800" dirty="0">
                <a:solidFill>
                  <a:schemeClr val="accent6"/>
                </a:solidFill>
              </a:rPr>
              <a:t>Organizational Change Management?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Is this change impacting people</a:t>
            </a:r>
            <a:r>
              <a:rPr lang="en-US" sz="2800" dirty="0"/>
              <a:t>?</a:t>
            </a:r>
          </a:p>
          <a:p>
            <a:pPr lvl="1"/>
            <a:r>
              <a:rPr lang="en-US" sz="2500" dirty="0"/>
              <a:t>New software data or features?</a:t>
            </a:r>
          </a:p>
          <a:p>
            <a:pPr lvl="1"/>
            <a:r>
              <a:rPr lang="en-US" sz="2500" dirty="0"/>
              <a:t>Methods &amp; procedures change?</a:t>
            </a:r>
          </a:p>
          <a:p>
            <a:pPr lvl="1"/>
            <a:r>
              <a:rPr lang="en-US" sz="2500" dirty="0"/>
              <a:t>Job description change?</a:t>
            </a:r>
          </a:p>
          <a:p>
            <a:pPr lvl="1"/>
            <a:r>
              <a:rPr lang="en-US" sz="2500" dirty="0"/>
              <a:t>Reduction in workforce?</a:t>
            </a:r>
          </a:p>
          <a:p>
            <a:pPr lvl="1"/>
            <a:r>
              <a:rPr lang="en-US" sz="2500" dirty="0"/>
              <a:t>Training needed?</a:t>
            </a:r>
          </a:p>
          <a:p>
            <a:r>
              <a:rPr lang="en-US" sz="2800" dirty="0"/>
              <a:t>If yes, bring in a profession OCM person early on to develop a change strategy and start the OCM change process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28" y="1156000"/>
            <a:ext cx="3889597" cy="432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9765" y="5338061"/>
            <a:ext cx="34160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Failure to plan is a plan to fail – An OCM person involved in the change request process can make a difference!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876" y="5338061"/>
            <a:ext cx="668348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Get the affected people involved with crafting and owning the solution – Make them part of the team and a contributor to the success of the business </a:t>
            </a:r>
          </a:p>
        </p:txBody>
      </p:sp>
    </p:spTree>
    <p:extLst>
      <p:ext uri="{BB962C8B-B14F-4D97-AF65-F5344CB8AC3E}">
        <p14:creationId xmlns:p14="http://schemas.microsoft.com/office/powerpoint/2010/main" val="9962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ADDBB-26CC-48E5-8194-3EF0D0BAA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39" y="321897"/>
            <a:ext cx="4868855" cy="2737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F1EC2-E08F-46BB-8383-E4E23E67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0F84-2FCF-4D67-921B-A3164C21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3303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Scott Mackay – Business Analyst in the Atlanta Business Alignment (BA) LOS</a:t>
            </a:r>
          </a:p>
          <a:p>
            <a:pPr lvl="1"/>
            <a:r>
              <a:rPr lang="en-US" sz="2400" dirty="0"/>
              <a:t>30+ years' experience in software &amp; hardware</a:t>
            </a:r>
          </a:p>
          <a:p>
            <a:pPr lvl="1"/>
            <a:r>
              <a:rPr lang="en-US" sz="2400" dirty="0"/>
              <a:t>Lost track of how any change requests processed</a:t>
            </a:r>
          </a:p>
          <a:p>
            <a:pPr lvl="1"/>
            <a:r>
              <a:rPr lang="en-US" sz="2400" dirty="0"/>
              <a:t>Sat on several Change Control Boards with Rockwell International &amp; Boeing Defense Systems</a:t>
            </a:r>
          </a:p>
          <a:p>
            <a:pPr lvl="1"/>
            <a:r>
              <a:rPr lang="en-US" sz="2400" dirty="0"/>
              <a:t>Lean process practitioner</a:t>
            </a:r>
          </a:p>
          <a:p>
            <a:pPr lvl="1"/>
            <a:r>
              <a:rPr lang="en-US" sz="2400" dirty="0"/>
              <a:t>Industrial Engineer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51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FAE3-5A65-4E54-9758-8261B1BD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33241"/>
            <a:ext cx="6248400" cy="1325563"/>
          </a:xfrm>
        </p:spPr>
        <p:txBody>
          <a:bodyPr/>
          <a:lstStyle/>
          <a:p>
            <a:r>
              <a:rPr lang="en-US" dirty="0"/>
              <a:t>Change Control and the Organizational Change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817AE-E8AD-40BE-9F8F-2B3279EC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66" y="1489459"/>
            <a:ext cx="8215819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dirty="0"/>
              <a:t>Why should an OCM person care about change control?</a:t>
            </a:r>
          </a:p>
          <a:p>
            <a:pPr lvl="1"/>
            <a:r>
              <a:rPr lang="en-US" sz="2500" dirty="0"/>
              <a:t>Bad change control decisions can make the OCM part harder</a:t>
            </a:r>
          </a:p>
          <a:p>
            <a:pPr lvl="1"/>
            <a:r>
              <a:rPr lang="en-US" sz="2500" dirty="0"/>
              <a:t>The OCM person has the best skill set to decide if a potential change might need OCM help and how much of it.</a:t>
            </a:r>
          </a:p>
          <a:p>
            <a:pPr lvl="1"/>
            <a:r>
              <a:rPr lang="en-US" sz="2500" dirty="0"/>
              <a:t>Some companies won’t spend the money to staff a full time OCM professional but will staff a full time change control manager.</a:t>
            </a:r>
          </a:p>
          <a:p>
            <a:pPr lvl="1"/>
            <a:r>
              <a:rPr lang="en-US" sz="2500" dirty="0">
                <a:solidFill>
                  <a:schemeClr val="accent6"/>
                </a:solidFill>
              </a:rPr>
              <a:t>Being a “hybrid” increases your chances at getting the dream job you are after.</a:t>
            </a:r>
          </a:p>
          <a:p>
            <a:pPr lvl="1"/>
            <a:r>
              <a:rPr lang="en-US" sz="2500" dirty="0"/>
              <a:t>Change control is not hard if you know the principles of the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D42A1-073D-4005-93B1-08062218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60" y="1558804"/>
            <a:ext cx="3756976" cy="3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Software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9" y="1224863"/>
            <a:ext cx="7437653" cy="4351338"/>
          </a:xfrm>
        </p:spPr>
        <p:txBody>
          <a:bodyPr>
            <a:noAutofit/>
          </a:bodyPr>
          <a:lstStyle/>
          <a:p>
            <a:r>
              <a:rPr lang="en-US" sz="3200" dirty="0"/>
              <a:t>Software changes are typically much easier to deal with than hardware changes</a:t>
            </a:r>
          </a:p>
          <a:p>
            <a:r>
              <a:rPr lang="en-US" sz="3200" dirty="0"/>
              <a:t>A few things to consider:</a:t>
            </a:r>
          </a:p>
          <a:p>
            <a:pPr lvl="1"/>
            <a:r>
              <a:rPr lang="en-US" sz="2400" dirty="0"/>
              <a:t>Must it deploy with other features to be able to work? Ex: </a:t>
            </a:r>
          </a:p>
          <a:p>
            <a:pPr lvl="2"/>
            <a:r>
              <a:rPr lang="en-US" sz="2000" dirty="0"/>
              <a:t>New OS coming out? </a:t>
            </a:r>
          </a:p>
          <a:p>
            <a:pPr lvl="2"/>
            <a:r>
              <a:rPr lang="en-US" sz="2000" dirty="0"/>
              <a:t>New hardware coming out?</a:t>
            </a:r>
          </a:p>
          <a:p>
            <a:pPr lvl="2"/>
            <a:r>
              <a:rPr lang="en-US" sz="2000" dirty="0"/>
              <a:t>Part of a new feature set?</a:t>
            </a:r>
          </a:p>
          <a:p>
            <a:pPr lvl="1"/>
            <a:r>
              <a:rPr lang="en-US" sz="2300" dirty="0"/>
              <a:t>Does it correct a vulnerability? – put on fast track?</a:t>
            </a:r>
          </a:p>
          <a:p>
            <a:pPr lvl="1"/>
            <a:r>
              <a:rPr lang="en-US" sz="2400" dirty="0"/>
              <a:t>Will some prototyping be needed? – include funding?</a:t>
            </a:r>
          </a:p>
          <a:p>
            <a:pPr lvl="1"/>
            <a:endParaRPr lang="en-US" sz="2000" dirty="0"/>
          </a:p>
          <a:p>
            <a:pPr lvl="1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536C1-860F-49EA-BFFE-9D68A366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2" y="1344222"/>
            <a:ext cx="4396902" cy="41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Hardware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34" y="1242116"/>
            <a:ext cx="9384102" cy="4977529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Hardware changes can get expensive very fast</a:t>
            </a:r>
          </a:p>
          <a:p>
            <a:pPr lvl="1"/>
            <a:r>
              <a:rPr lang="en-US" sz="3200" dirty="0"/>
              <a:t>There are many cost factors:</a:t>
            </a:r>
          </a:p>
          <a:p>
            <a:pPr lvl="2"/>
            <a:r>
              <a:rPr lang="en-US" sz="2400" dirty="0"/>
              <a:t>Will some prototyping be needed?</a:t>
            </a:r>
          </a:p>
          <a:p>
            <a:pPr lvl="2"/>
            <a:r>
              <a:rPr lang="en-US" sz="2400" dirty="0"/>
              <a:t>Using up current parts inventory?</a:t>
            </a:r>
          </a:p>
          <a:p>
            <a:pPr lvl="2"/>
            <a:r>
              <a:rPr lang="en-US" sz="2400" dirty="0"/>
              <a:t>Effect on spare parts?</a:t>
            </a:r>
          </a:p>
          <a:p>
            <a:pPr lvl="2"/>
            <a:r>
              <a:rPr lang="en-US" sz="2400" dirty="0"/>
              <a:t>Forward &amp; backward interchangeability?</a:t>
            </a:r>
          </a:p>
          <a:p>
            <a:pPr lvl="2"/>
            <a:r>
              <a:rPr lang="en-US" sz="2400" dirty="0"/>
              <a:t>Impact to weight, size, durability, visual? </a:t>
            </a:r>
          </a:p>
          <a:p>
            <a:pPr lvl="2"/>
            <a:r>
              <a:rPr lang="en-US" sz="2400" dirty="0"/>
              <a:t>Reliability testing?</a:t>
            </a:r>
          </a:p>
          <a:p>
            <a:pPr lvl="2"/>
            <a:r>
              <a:rPr lang="en-US" sz="2400" dirty="0"/>
              <a:t>Destructive testing?</a:t>
            </a:r>
          </a:p>
          <a:p>
            <a:pPr lvl="2"/>
            <a:r>
              <a:rPr lang="en-US" sz="2400" dirty="0"/>
              <a:t>Recertification of product?</a:t>
            </a:r>
          </a:p>
          <a:p>
            <a:pPr lvl="2"/>
            <a:r>
              <a:rPr lang="en-US" sz="2400" dirty="0"/>
              <a:t>Affects product warranty?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34" y="1951844"/>
            <a:ext cx="5074848" cy="3806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4340" y="5619957"/>
            <a:ext cx="458637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When the second floor was built in 1178, the tower started to lean. This was because it had a small three-meter foundation in soft soil. </a:t>
            </a:r>
          </a:p>
        </p:txBody>
      </p:sp>
    </p:spTree>
    <p:extLst>
      <p:ext uri="{BB962C8B-B14F-4D97-AF65-F5344CB8AC3E}">
        <p14:creationId xmlns:p14="http://schemas.microsoft.com/office/powerpoint/2010/main" val="369920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6" y="40451"/>
            <a:ext cx="10515600" cy="1325563"/>
          </a:xfrm>
        </p:spPr>
        <p:txBody>
          <a:bodyPr/>
          <a:lstStyle/>
          <a:p>
            <a:r>
              <a:rPr lang="en-US" dirty="0"/>
              <a:t>Special Types of Change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90" y="1283141"/>
            <a:ext cx="702046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Waiver</a:t>
            </a:r>
          </a:p>
          <a:p>
            <a:pPr lvl="1"/>
            <a:r>
              <a:rPr lang="en-US" sz="2400" dirty="0"/>
              <a:t>A request to release contractual obligation for meeting a customer’s requirement</a:t>
            </a:r>
          </a:p>
          <a:p>
            <a:pPr lvl="1"/>
            <a:r>
              <a:rPr lang="en-US" sz="2400" dirty="0"/>
              <a:t>Could also require a discount in price or extension of warranty</a:t>
            </a:r>
          </a:p>
          <a:p>
            <a:r>
              <a:rPr lang="en-US" sz="2800" dirty="0"/>
              <a:t>Deviation</a:t>
            </a:r>
          </a:p>
          <a:p>
            <a:pPr lvl="1"/>
            <a:r>
              <a:rPr lang="en-US" sz="2400" dirty="0"/>
              <a:t>A request to substitute a part or feature with an almost equivalent</a:t>
            </a:r>
          </a:p>
          <a:p>
            <a:pPr lvl="1"/>
            <a:r>
              <a:rPr lang="en-US" sz="2400" dirty="0"/>
              <a:t>Could also require a discount in price or extension of warranty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3857" y="5391509"/>
            <a:ext cx="577969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Waivers &amp; Deviations inherently taint the product’s quality – avoid using them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7" y="301926"/>
            <a:ext cx="4403668" cy="3922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8174" y="4314291"/>
            <a:ext cx="335336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the 1986, the space shuttle Challenger had a waiver to allow launch at a temperature much lower than the operations manual specified.</a:t>
            </a:r>
          </a:p>
        </p:txBody>
      </p:sp>
    </p:spTree>
    <p:extLst>
      <p:ext uri="{BB962C8B-B14F-4D97-AF65-F5344CB8AC3E}">
        <p14:creationId xmlns:p14="http://schemas.microsoft.com/office/powerpoint/2010/main" val="192416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19" y="175345"/>
            <a:ext cx="10515600" cy="1325563"/>
          </a:xfrm>
        </p:spPr>
        <p:txBody>
          <a:bodyPr/>
          <a:lstStyle/>
          <a:p>
            <a:r>
              <a:rPr lang="en-US" dirty="0"/>
              <a:t>Changes Where Safety is Affected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27" y="1420183"/>
            <a:ext cx="6347603" cy="491210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Safety related changes require more stringent analysis</a:t>
            </a:r>
          </a:p>
          <a:p>
            <a:pPr lvl="1"/>
            <a:r>
              <a:rPr lang="en-US" sz="2400" dirty="0"/>
              <a:t>Can it increase the risk of personal or environmental harm?</a:t>
            </a:r>
          </a:p>
          <a:p>
            <a:pPr lvl="1"/>
            <a:r>
              <a:rPr lang="en-US" sz="2400" dirty="0"/>
              <a:t>Could failure lead to lawsuits?</a:t>
            </a:r>
          </a:p>
          <a:p>
            <a:r>
              <a:rPr lang="en-US" sz="2700" dirty="0"/>
              <a:t>Examples:</a:t>
            </a:r>
          </a:p>
          <a:p>
            <a:pPr lvl="1"/>
            <a:r>
              <a:rPr lang="en-US" sz="2400" dirty="0"/>
              <a:t>Robots/Drones</a:t>
            </a:r>
          </a:p>
          <a:p>
            <a:pPr lvl="1"/>
            <a:r>
              <a:rPr lang="en-US" sz="2400" dirty="0"/>
              <a:t>Automotive safety &amp; driving devices</a:t>
            </a:r>
          </a:p>
          <a:p>
            <a:pPr lvl="1"/>
            <a:r>
              <a:rPr lang="en-US" sz="2400" dirty="0"/>
              <a:t>Airplane safety &amp; flying devices</a:t>
            </a:r>
          </a:p>
          <a:p>
            <a:pPr lvl="1"/>
            <a:r>
              <a:rPr lang="en-US" sz="2400" dirty="0"/>
              <a:t>Breathing air mixture controls</a:t>
            </a:r>
          </a:p>
          <a:p>
            <a:pPr lvl="1"/>
            <a:r>
              <a:rPr lang="en-US" sz="2400" dirty="0"/>
              <a:t>Radiation emitting devices</a:t>
            </a:r>
          </a:p>
          <a:p>
            <a:pPr lvl="1"/>
            <a:r>
              <a:rPr lang="en-US" sz="2400" dirty="0"/>
              <a:t>Medical devices</a:t>
            </a:r>
          </a:p>
          <a:p>
            <a:pPr lvl="1"/>
            <a:r>
              <a:rPr lang="en-US" sz="2400" dirty="0"/>
              <a:t>Food processing devices</a:t>
            </a:r>
          </a:p>
          <a:p>
            <a:pPr lvl="1"/>
            <a:r>
              <a:rPr lang="en-US" sz="2400" dirty="0"/>
              <a:t>Industrial power controls</a:t>
            </a:r>
          </a:p>
          <a:p>
            <a:pPr lvl="1"/>
            <a:r>
              <a:rPr lang="en-US" sz="2400" dirty="0"/>
              <a:t>Power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2" y="1037956"/>
            <a:ext cx="5642215" cy="52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FAE3-5A65-4E54-9758-8261B1BD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33241"/>
            <a:ext cx="8182708" cy="1325563"/>
          </a:xfrm>
        </p:spPr>
        <p:txBody>
          <a:bodyPr/>
          <a:lstStyle/>
          <a:p>
            <a:r>
              <a:rPr lang="en-US" dirty="0"/>
              <a:t>Safety and the Organizational Change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817AE-E8AD-40BE-9F8F-2B3279EC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46" y="1447556"/>
            <a:ext cx="7232578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Why should an OCM person care about Safety?</a:t>
            </a:r>
          </a:p>
          <a:p>
            <a:pPr lvl="1"/>
            <a:r>
              <a:rPr lang="en-US" sz="2500" dirty="0"/>
              <a:t>Many employee behavioral problems show their symptoms through workplace accidents.</a:t>
            </a:r>
          </a:p>
          <a:p>
            <a:pPr lvl="1"/>
            <a:r>
              <a:rPr lang="en-US" sz="2500" dirty="0"/>
              <a:t>An OCM person with some safety compliance background is in a good position to be of extra value to a company.</a:t>
            </a:r>
          </a:p>
          <a:p>
            <a:pPr lvl="1"/>
            <a:r>
              <a:rPr lang="en-US" sz="2500" dirty="0">
                <a:solidFill>
                  <a:schemeClr val="accent6"/>
                </a:solidFill>
              </a:rPr>
              <a:t>Being an OCM/Safety Compliance Manager “hybrid” increases your chances at getting the dream job you are after.</a:t>
            </a:r>
          </a:p>
          <a:p>
            <a:pPr lvl="1"/>
            <a:r>
              <a:rPr lang="en-US" sz="2500" dirty="0"/>
              <a:t>Safety compliance is really common sense. </a:t>
            </a:r>
          </a:p>
          <a:p>
            <a:pPr lvl="1"/>
            <a:r>
              <a:rPr lang="en-US" sz="2500" dirty="0"/>
              <a:t>Getting employees to think about safety is the harder part and falls directly into what OCM people do best.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75A6E-BF8C-4C9D-8B5E-914FE95B8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97" y="1606046"/>
            <a:ext cx="4128332" cy="41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3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7" y="123587"/>
            <a:ext cx="10515600" cy="1325563"/>
          </a:xfrm>
        </p:spPr>
        <p:txBody>
          <a:bodyPr/>
          <a:lstStyle/>
          <a:p>
            <a:r>
              <a:rPr lang="en-US" dirty="0"/>
              <a:t>Tracking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5" y="1449150"/>
            <a:ext cx="621820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User Stories &amp; Use Cases should include notation for version control</a:t>
            </a:r>
          </a:p>
          <a:p>
            <a:r>
              <a:rPr lang="en-US" sz="2800" dirty="0"/>
              <a:t>Version control should tie tightly to change control &amp; release control</a:t>
            </a:r>
          </a:p>
          <a:p>
            <a:r>
              <a:rPr lang="en-US" sz="2800" dirty="0"/>
              <a:t>Record the approved change request as part of the reason for changing the version</a:t>
            </a:r>
          </a:p>
          <a:p>
            <a:r>
              <a:rPr lang="en-US" sz="2800" dirty="0"/>
              <a:t>Changes should be traceable to the product by release number/date, or by serial number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195" y="5667555"/>
            <a:ext cx="372661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data may be needed for product warranty or recall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38" y="1966735"/>
            <a:ext cx="4918026" cy="2631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1963" y="4699965"/>
            <a:ext cx="35282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the 1960s, tags were attached to products to indicate they had a change made that might affect there usability</a:t>
            </a:r>
          </a:p>
        </p:txBody>
      </p:sp>
    </p:spTree>
    <p:extLst>
      <p:ext uri="{BB962C8B-B14F-4D97-AF65-F5344CB8AC3E}">
        <p14:creationId xmlns:p14="http://schemas.microsoft.com/office/powerpoint/2010/main" val="205666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2" y="63290"/>
            <a:ext cx="10515600" cy="1325563"/>
          </a:xfrm>
        </p:spPr>
        <p:txBody>
          <a:bodyPr/>
          <a:lstStyle/>
          <a:p>
            <a:r>
              <a:rPr lang="en-US" dirty="0"/>
              <a:t>Typical Change Request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909558"/>
              </p:ext>
            </p:extLst>
          </p:nvPr>
        </p:nvGraphicFramePr>
        <p:xfrm>
          <a:off x="1545564" y="1195622"/>
          <a:ext cx="6865192" cy="46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85">
                <a:tc>
                  <a:txBody>
                    <a:bodyPr/>
                    <a:lstStyle/>
                    <a:p>
                      <a:r>
                        <a:rPr lang="en-US" sz="18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5">
                <a:tc>
                  <a:txBody>
                    <a:bodyPr/>
                    <a:lstStyle/>
                    <a:p>
                      <a:r>
                        <a:rPr lang="en-US" sz="1800" dirty="0"/>
                        <a:t>Requester Name &amp; Date of Submittal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10">
                <a:tc>
                  <a:txBody>
                    <a:bodyPr/>
                    <a:lstStyle/>
                    <a:p>
                      <a:r>
                        <a:rPr lang="en-US" sz="1800" dirty="0"/>
                        <a:t>Enhancement or Defect Fix?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06"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 of Change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14">
                <a:tc>
                  <a:txBody>
                    <a:bodyPr/>
                    <a:lstStyle/>
                    <a:p>
                      <a:r>
                        <a:rPr lang="en-US" sz="1800" dirty="0"/>
                        <a:t>Priority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31">
                <a:tc>
                  <a:txBody>
                    <a:bodyPr/>
                    <a:lstStyle/>
                    <a:p>
                      <a:r>
                        <a:rPr lang="en-US" sz="1800" dirty="0"/>
                        <a:t>Reason for Change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18">
                <a:tc>
                  <a:txBody>
                    <a:bodyPr/>
                    <a:lstStyle/>
                    <a:p>
                      <a:r>
                        <a:rPr lang="en-US" sz="1800" dirty="0"/>
                        <a:t>Attachments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Request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Cost</a:t>
                      </a:r>
                      <a:r>
                        <a:rPr lang="en-US" sz="1800" baseline="0" dirty="0"/>
                        <a:t> to Develop &amp; Deploy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Analysis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r>
                        <a:rPr lang="en-US" sz="1800" dirty="0"/>
                        <a:t>Potential</a:t>
                      </a:r>
                      <a:r>
                        <a:rPr lang="en-US" sz="1800" baseline="0" dirty="0"/>
                        <a:t> Benefit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309">
                <a:tc>
                  <a:txBody>
                    <a:bodyPr/>
                    <a:lstStyle/>
                    <a:p>
                      <a:r>
                        <a:rPr lang="en-US" sz="1800" dirty="0"/>
                        <a:t>Months to Payback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Analysis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364">
                <a:tc>
                  <a:txBody>
                    <a:bodyPr/>
                    <a:lstStyle/>
                    <a:p>
                      <a:r>
                        <a:rPr lang="en-US" sz="1800" dirty="0"/>
                        <a:t>CCB Decision,</a:t>
                      </a:r>
                      <a:r>
                        <a:rPr lang="en-US" sz="1800" baseline="0" dirty="0"/>
                        <a:t> Authorizer’s Name &amp; Date of Disposition</a:t>
                      </a:r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Disposition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310">
                <a:tc>
                  <a:txBody>
                    <a:bodyPr/>
                    <a:lstStyle/>
                    <a:p>
                      <a:r>
                        <a:rPr lang="en-US" sz="1800" dirty="0"/>
                        <a:t>Target Cut-in Point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Disposition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94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3" y="172259"/>
            <a:ext cx="10515600" cy="828406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11" y="904187"/>
            <a:ext cx="8952781" cy="48080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Changes are normal and necessary</a:t>
            </a:r>
          </a:p>
          <a:p>
            <a:r>
              <a:rPr lang="en-US" sz="2800" dirty="0"/>
              <a:t>All changes need some level of cost, schedule, quality analysis</a:t>
            </a:r>
          </a:p>
          <a:p>
            <a:pPr lvl="1"/>
            <a:r>
              <a:rPr lang="en-US" sz="2500" dirty="0"/>
              <a:t>Level of analysis is proportional to product risk</a:t>
            </a:r>
          </a:p>
          <a:p>
            <a:r>
              <a:rPr lang="en-US" sz="2800" dirty="0"/>
              <a:t>Most changes are for improving or sustaining a product</a:t>
            </a:r>
          </a:p>
          <a:p>
            <a:r>
              <a:rPr lang="en-US" sz="2800" dirty="0"/>
              <a:t>Companies should have a documented process for enacting changes</a:t>
            </a:r>
          </a:p>
          <a:p>
            <a:r>
              <a:rPr lang="en-US" sz="2800" dirty="0"/>
              <a:t>Leaner and faster are better</a:t>
            </a:r>
          </a:p>
          <a:p>
            <a:r>
              <a:rPr lang="en-US" sz="2800" dirty="0"/>
              <a:t>Some changes will require Organization Change Management</a:t>
            </a:r>
          </a:p>
          <a:p>
            <a:r>
              <a:rPr lang="en-US" sz="2800" dirty="0"/>
              <a:t>Being a Hybrid OCM person will help you</a:t>
            </a:r>
          </a:p>
          <a:p>
            <a:r>
              <a:rPr lang="en-US" sz="2800" dirty="0"/>
              <a:t>Sometimes the right answer is no</a:t>
            </a:r>
          </a:p>
          <a:p>
            <a:r>
              <a:rPr lang="en-US" sz="2800" dirty="0"/>
              <a:t>You should track which product included which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515" y="5613206"/>
            <a:ext cx="827524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Quoting the immortal words of Alfred E. Newman: Just because everything has changed, does not mean it will be any different</a:t>
            </a:r>
          </a:p>
        </p:txBody>
      </p:sp>
    </p:spTree>
    <p:extLst>
      <p:ext uri="{BB962C8B-B14F-4D97-AF65-F5344CB8AC3E}">
        <p14:creationId xmlns:p14="http://schemas.microsoft.com/office/powerpoint/2010/main" val="414827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42763"/>
            <a:ext cx="10972800" cy="302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Note: Images used in the presentation are for education purpose only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211" y="1495927"/>
            <a:ext cx="5736287" cy="413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61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97" y="1578546"/>
            <a:ext cx="687381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Change Management has </a:t>
            </a:r>
            <a:r>
              <a:rPr lang="en-US" sz="2800" u="sng" dirty="0"/>
              <a:t>two</a:t>
            </a:r>
            <a:r>
              <a:rPr lang="en-US" sz="2800" dirty="0"/>
              <a:t> broad and very different areas of application:</a:t>
            </a:r>
          </a:p>
          <a:p>
            <a:pPr lvl="1"/>
            <a:r>
              <a:rPr lang="en-US" sz="2400" dirty="0"/>
              <a:t>Managing changes to products or services</a:t>
            </a:r>
          </a:p>
          <a:p>
            <a:pPr lvl="1"/>
            <a:r>
              <a:rPr lang="en-US" sz="2400" dirty="0"/>
              <a:t>Managing changes to people and organizations</a:t>
            </a:r>
          </a:p>
          <a:p>
            <a:r>
              <a:rPr lang="en-US" sz="2700" dirty="0"/>
              <a:t>Change management professionals will generally chose one or the other area to specialize in</a:t>
            </a:r>
          </a:p>
          <a:p>
            <a:r>
              <a:rPr lang="en-US" sz="2700" dirty="0"/>
              <a:t>Both are quite important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0387" y="5333578"/>
            <a:ext cx="701800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presentation will focus on managing changes to products and services aka “</a:t>
            </a:r>
            <a:r>
              <a:rPr lang="en-US" sz="2400" dirty="0">
                <a:solidFill>
                  <a:srgbClr val="C00000"/>
                </a:solidFill>
              </a:rPr>
              <a:t>Change Control</a:t>
            </a:r>
            <a:r>
              <a:rPr lang="en-US" sz="2400" dirty="0"/>
              <a:t>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15" y="1480882"/>
            <a:ext cx="4856964" cy="32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Requests have many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Change Request (CR)</a:t>
            </a:r>
          </a:p>
          <a:p>
            <a:r>
              <a:rPr lang="en-US" sz="2800" dirty="0"/>
              <a:t>Request for Change (RFC)</a:t>
            </a:r>
          </a:p>
          <a:p>
            <a:r>
              <a:rPr lang="en-US" sz="2800" dirty="0"/>
              <a:t>Engineering Change Request (ECR)</a:t>
            </a:r>
          </a:p>
          <a:p>
            <a:r>
              <a:rPr lang="en-US" sz="2800" dirty="0"/>
              <a:t>Engineering Change Proposal (ECP)</a:t>
            </a:r>
          </a:p>
          <a:p>
            <a:r>
              <a:rPr lang="en-US" sz="2800" dirty="0"/>
              <a:t>Request for Design Change (RDC)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70" y="1690689"/>
            <a:ext cx="4737535" cy="4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Decisions have many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Change Notification (CN)</a:t>
            </a:r>
          </a:p>
          <a:p>
            <a:r>
              <a:rPr lang="en-US" sz="2800" dirty="0"/>
              <a:t>Engineering Change Notice (ECN)</a:t>
            </a:r>
          </a:p>
          <a:p>
            <a:r>
              <a:rPr lang="en-US" sz="2800" dirty="0"/>
              <a:t>Design Change Notice (DCN)</a:t>
            </a:r>
          </a:p>
          <a:p>
            <a:r>
              <a:rPr lang="en-US" sz="2800" dirty="0"/>
              <a:t>Product Change Notice (PCN)</a:t>
            </a:r>
          </a:p>
          <a:p>
            <a:r>
              <a:rPr lang="en-US" sz="2800" dirty="0"/>
              <a:t>Waiver</a:t>
            </a:r>
          </a:p>
          <a:p>
            <a:r>
              <a:rPr lang="en-US" sz="2800" dirty="0"/>
              <a:t>Deviation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8" y="1690689"/>
            <a:ext cx="5341337" cy="3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What is a Change Request?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5" y="1185952"/>
            <a:ext cx="8196410" cy="4351338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A suggested change to a product or service</a:t>
            </a:r>
          </a:p>
          <a:p>
            <a:pPr lvl="1"/>
            <a:r>
              <a:rPr lang="en-US" sz="2800" dirty="0"/>
              <a:t>Typically suggested with intent of making improvement</a:t>
            </a:r>
          </a:p>
          <a:p>
            <a:pPr lvl="2"/>
            <a:r>
              <a:rPr lang="en-US" sz="2500" dirty="0"/>
              <a:t>Reducing operations cost</a:t>
            </a:r>
          </a:p>
          <a:p>
            <a:pPr lvl="2"/>
            <a:r>
              <a:rPr lang="en-US" sz="2500" dirty="0"/>
              <a:t>Increasing market share</a:t>
            </a:r>
          </a:p>
          <a:p>
            <a:pPr lvl="1"/>
            <a:r>
              <a:rPr lang="en-US" sz="2800" dirty="0"/>
              <a:t>Most often anyone can request a change</a:t>
            </a:r>
          </a:p>
          <a:p>
            <a:pPr lvl="1"/>
            <a:r>
              <a:rPr lang="en-US" sz="2800" dirty="0"/>
              <a:t>Some companies will solicit change suggestions</a:t>
            </a:r>
          </a:p>
          <a:p>
            <a:pPr lvl="2"/>
            <a:r>
              <a:rPr lang="en-US" sz="2500" dirty="0"/>
              <a:t>From employees</a:t>
            </a:r>
          </a:p>
          <a:p>
            <a:pPr lvl="2"/>
            <a:r>
              <a:rPr lang="en-US" sz="2500" dirty="0"/>
              <a:t>From product users</a:t>
            </a:r>
          </a:p>
          <a:p>
            <a:pPr lvl="2"/>
            <a:r>
              <a:rPr lang="en-US" sz="2500" dirty="0"/>
              <a:t>Maybe even build a suggestion box into their product</a:t>
            </a:r>
          </a:p>
          <a:p>
            <a:pPr lvl="1"/>
            <a:r>
              <a:rPr lang="en-US" sz="2800" dirty="0"/>
              <a:t>Some companies will conduct periodic brainstorming sessions to discover change suggestions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55DC8-58CE-4262-8569-235EC6F7D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66" y="1805337"/>
            <a:ext cx="3830976" cy="38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What is a Change Request?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10" y="1224863"/>
            <a:ext cx="7679722" cy="4351338"/>
          </a:xfrm>
        </p:spPr>
        <p:txBody>
          <a:bodyPr>
            <a:noAutofit/>
          </a:bodyPr>
          <a:lstStyle/>
          <a:p>
            <a:r>
              <a:rPr lang="en-US" sz="2800" dirty="0"/>
              <a:t>Any change made to the product requirements should be presented initially through a change request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The change request should describe the proposed change and why it is needed</a:t>
            </a:r>
          </a:p>
          <a:p>
            <a:pPr lvl="1"/>
            <a:r>
              <a:rPr lang="en-US" sz="2800" dirty="0"/>
              <a:t>It can be formal – fill in a form and track progress</a:t>
            </a:r>
          </a:p>
          <a:p>
            <a:pPr lvl="1"/>
            <a:r>
              <a:rPr lang="en-US" sz="2800" dirty="0"/>
              <a:t>Or informal – suggest it and brainstorm its potential value</a:t>
            </a:r>
          </a:p>
          <a:p>
            <a:r>
              <a:rPr lang="en-US" sz="2800" dirty="0"/>
              <a:t>Ultimately, a change that might go forward should get properly assessed for impact to cost, schedule and quality, and then </a:t>
            </a:r>
            <a:r>
              <a:rPr lang="en-US" sz="2800" dirty="0">
                <a:solidFill>
                  <a:schemeClr val="accent6"/>
                </a:solidFill>
              </a:rPr>
              <a:t>documented in a product backlog </a:t>
            </a:r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FD8A4-5F4F-4208-ADCF-6B99B98E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49" y="2330692"/>
            <a:ext cx="4031351" cy="30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Waterfall Change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94" y="1086929"/>
            <a:ext cx="7305136" cy="5020662"/>
          </a:xfrm>
        </p:spPr>
        <p:txBody>
          <a:bodyPr>
            <a:noAutofit/>
          </a:bodyPr>
          <a:lstStyle/>
          <a:p>
            <a:r>
              <a:rPr lang="en-US" sz="2400" dirty="0"/>
              <a:t>In a Waterfall Methodology, changes are typically presented to a Change Control Board (CCB) at key decision points in the change process life cycle</a:t>
            </a:r>
          </a:p>
          <a:p>
            <a:r>
              <a:rPr lang="en-US" sz="2400" dirty="0"/>
              <a:t>The CCB will review change proposals and approve them to go forward</a:t>
            </a:r>
          </a:p>
          <a:p>
            <a:r>
              <a:rPr lang="en-US" sz="2400" dirty="0"/>
              <a:t>In more complex situations, a Configuration Management Board (CMB) might also be involved</a:t>
            </a:r>
          </a:p>
          <a:p>
            <a:pPr lvl="1"/>
            <a:r>
              <a:rPr lang="en-US" sz="2400" dirty="0"/>
              <a:t>Configuration Management (CM) assures that changes will be compatible with other in-flight changes such as operating system upgrades, hardware upgrades, new feature sets, etc.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Waterfall typically loses points for making the change process too difficult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Good changes get missed 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The quest for excellence gets squelched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21" y="304742"/>
            <a:ext cx="4148642" cy="28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94" y="304742"/>
            <a:ext cx="10515600" cy="782187"/>
          </a:xfrm>
        </p:spPr>
        <p:txBody>
          <a:bodyPr/>
          <a:lstStyle/>
          <a:p>
            <a:r>
              <a:rPr lang="en-US" dirty="0"/>
              <a:t>Configuration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9" y="1224863"/>
            <a:ext cx="7814454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Configuration Management </a:t>
            </a:r>
            <a:r>
              <a:rPr lang="en-US" sz="2400" dirty="0"/>
              <a:t>assures that changes will be compatible with other in-flight changes such as operating system upgrades, hardware upgrades, new feature sets, etc.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More importantly, the release point must get defined</a:t>
            </a:r>
          </a:p>
          <a:p>
            <a:pPr lvl="1"/>
            <a:r>
              <a:rPr lang="en-US" sz="2400" dirty="0"/>
              <a:t>When is the best point to add this new feature?</a:t>
            </a:r>
          </a:p>
          <a:p>
            <a:pPr lvl="1"/>
            <a:r>
              <a:rPr lang="en-US" sz="2400" dirty="0"/>
              <a:t>Will it work with older operation systems and hardware?</a:t>
            </a:r>
          </a:p>
          <a:p>
            <a:pPr lvl="1"/>
            <a:r>
              <a:rPr lang="en-US" sz="2400" dirty="0"/>
              <a:t>Must we wait for a new operation systems or hardware version?</a:t>
            </a:r>
          </a:p>
          <a:p>
            <a:pPr lvl="1"/>
            <a:r>
              <a:rPr lang="en-US" sz="2400" dirty="0"/>
              <a:t>Is it a major version change (ex: 8.0 becomes 10.0)?</a:t>
            </a:r>
          </a:p>
          <a:p>
            <a:pPr lvl="1"/>
            <a:r>
              <a:rPr lang="en-US" sz="2400" dirty="0"/>
              <a:t>Is it a minor version change (ex: 8.0.0 becomes 8.0.1)?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24436" y="5412210"/>
            <a:ext cx="70812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might also have Configuration ‘As Built” records that document which products included which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21" y="101901"/>
            <a:ext cx="4090860" cy="34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3089"/>
      </p:ext>
    </p:extLst>
  </p:cSld>
  <p:clrMapOvr>
    <a:masterClrMapping/>
  </p:clrMapOvr>
</p:sld>
</file>

<file path=ppt/theme/theme1.xml><?xml version="1.0" encoding="utf-8"?>
<a:theme xmlns:a="http://schemas.openxmlformats.org/drawingml/2006/main" name="IIBAbootcamp2017_LeanUseCas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IIBAbootcamp2017_LeanUseCases</Template>
  <TotalTime>1563</TotalTime>
  <Words>2062</Words>
  <Application>Microsoft Office PowerPoint</Application>
  <PresentationFormat>Widescreen</PresentationFormat>
  <Paragraphs>251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IIBAbootcamp2017_LeanUseCases</vt:lpstr>
      <vt:lpstr>“The Change Request (CR)” A Lunch &amp; Learn Event</vt:lpstr>
      <vt:lpstr>Who am I?</vt:lpstr>
      <vt:lpstr>Change Management?</vt:lpstr>
      <vt:lpstr>Change Requests have many names</vt:lpstr>
      <vt:lpstr>Change Decisions have many names</vt:lpstr>
      <vt:lpstr>What is a Change Request?</vt:lpstr>
      <vt:lpstr>What is a Change Request?</vt:lpstr>
      <vt:lpstr>Waterfall Change Requests</vt:lpstr>
      <vt:lpstr>Configuration Management?</vt:lpstr>
      <vt:lpstr>Agile Change Requests</vt:lpstr>
      <vt:lpstr>All Change Requests</vt:lpstr>
      <vt:lpstr>Change vs. Project?</vt:lpstr>
      <vt:lpstr>Sample Life Cycle of an Change Request</vt:lpstr>
      <vt:lpstr>Change Process - Generic</vt:lpstr>
      <vt:lpstr>Why have a Change Control Process?</vt:lpstr>
      <vt:lpstr>Change Control Process</vt:lpstr>
      <vt:lpstr>Change Process – Government Contracts</vt:lpstr>
      <vt:lpstr>The Important Stuff – Impact to the Business</vt:lpstr>
      <vt:lpstr>The Important Stuff – Impact to People?</vt:lpstr>
      <vt:lpstr>Change Control and the Organizational Change Manager</vt:lpstr>
      <vt:lpstr>Software Changes</vt:lpstr>
      <vt:lpstr>Hardware Changes</vt:lpstr>
      <vt:lpstr>Special Types of Change Requests</vt:lpstr>
      <vt:lpstr>Changes Where Safety is Affected</vt:lpstr>
      <vt:lpstr>Safety and the Organizational Change Manager</vt:lpstr>
      <vt:lpstr>Tracking Changes</vt:lpstr>
      <vt:lpstr>Typical Change Request Information</vt:lpstr>
      <vt:lpstr>Wrap up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Mackay</dc:creator>
  <cp:lastModifiedBy>Mackay, Scott (ATL)</cp:lastModifiedBy>
  <cp:revision>227</cp:revision>
  <dcterms:created xsi:type="dcterms:W3CDTF">2016-08-09T21:26:41Z</dcterms:created>
  <dcterms:modified xsi:type="dcterms:W3CDTF">2018-05-24T11:54:30Z</dcterms:modified>
</cp:coreProperties>
</file>