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4"/>
  </p:sldMasterIdLst>
  <p:notesMasterIdLst>
    <p:notesMasterId r:id="rId33"/>
  </p:notesMasterIdLst>
  <p:sldIdLst>
    <p:sldId id="305" r:id="rId5"/>
    <p:sldId id="258" r:id="rId6"/>
    <p:sldId id="296" r:id="rId7"/>
    <p:sldId id="281" r:id="rId8"/>
    <p:sldId id="282" r:id="rId9"/>
    <p:sldId id="297" r:id="rId10"/>
    <p:sldId id="283" r:id="rId11"/>
    <p:sldId id="284" r:id="rId12"/>
    <p:sldId id="285" r:id="rId13"/>
    <p:sldId id="286" r:id="rId14"/>
    <p:sldId id="287" r:id="rId15"/>
    <p:sldId id="302" r:id="rId16"/>
    <p:sldId id="288" r:id="rId17"/>
    <p:sldId id="290" r:id="rId18"/>
    <p:sldId id="260" r:id="rId19"/>
    <p:sldId id="295" r:id="rId20"/>
    <p:sldId id="292" r:id="rId21"/>
    <p:sldId id="304" r:id="rId22"/>
    <p:sldId id="300" r:id="rId23"/>
    <p:sldId id="299" r:id="rId24"/>
    <p:sldId id="303" r:id="rId25"/>
    <p:sldId id="301" r:id="rId26"/>
    <p:sldId id="298" r:id="rId27"/>
    <p:sldId id="293" r:id="rId28"/>
    <p:sldId id="294" r:id="rId29"/>
    <p:sldId id="270" r:id="rId30"/>
    <p:sldId id="291" r:id="rId31"/>
    <p:sldId id="27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ott Mackey" initials="TPY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kay, Scott (CCI-Atlanta-CON)" userId="9f7e27a5-4d0b-456a-af17-53b8673a9673" providerId="ADAL" clId="{14935194-ADAD-4E21-A3DF-57F3F564E29D}"/>
    <pc:docChg chg="custSel modSld">
      <pc:chgData name="Mackay, Scott (CCI-Atlanta-CON)" userId="9f7e27a5-4d0b-456a-af17-53b8673a9673" providerId="ADAL" clId="{14935194-ADAD-4E21-A3DF-57F3F564E29D}" dt="2020-01-16T13:27:34.834" v="119" actId="20577"/>
      <pc:docMkLst>
        <pc:docMk/>
      </pc:docMkLst>
      <pc:sldChg chg="addSp modSp">
        <pc:chgData name="Mackay, Scott (CCI-Atlanta-CON)" userId="9f7e27a5-4d0b-456a-af17-53b8673a9673" providerId="ADAL" clId="{14935194-ADAD-4E21-A3DF-57F3F564E29D}" dt="2020-01-16T13:27:13.160" v="111" actId="1076"/>
        <pc:sldMkLst>
          <pc:docMk/>
          <pc:sldMk cId="2671203062" sldId="302"/>
        </pc:sldMkLst>
        <pc:spChg chg="add mod">
          <ac:chgData name="Mackay, Scott (CCI-Atlanta-CON)" userId="9f7e27a5-4d0b-456a-af17-53b8673a9673" providerId="ADAL" clId="{14935194-ADAD-4E21-A3DF-57F3F564E29D}" dt="2020-01-16T13:27:13.160" v="111" actId="1076"/>
          <ac:spMkLst>
            <pc:docMk/>
            <pc:sldMk cId="2671203062" sldId="302"/>
            <ac:spMk id="5" creationId="{301B1A03-97ED-431A-A1E7-B998550A9E23}"/>
          </ac:spMkLst>
        </pc:spChg>
      </pc:sldChg>
      <pc:sldChg chg="modSp">
        <pc:chgData name="Mackay, Scott (CCI-Atlanta-CON)" userId="9f7e27a5-4d0b-456a-af17-53b8673a9673" providerId="ADAL" clId="{14935194-ADAD-4E21-A3DF-57F3F564E29D}" dt="2020-01-16T13:27:34.834" v="119" actId="20577"/>
        <pc:sldMkLst>
          <pc:docMk/>
          <pc:sldMk cId="1446813015" sldId="305"/>
        </pc:sldMkLst>
        <pc:spChg chg="mod">
          <ac:chgData name="Mackay, Scott (CCI-Atlanta-CON)" userId="9f7e27a5-4d0b-456a-af17-53b8673a9673" providerId="ADAL" clId="{14935194-ADAD-4E21-A3DF-57F3F564E29D}" dt="2020-01-16T13:27:34.834" v="119" actId="20577"/>
          <ac:spMkLst>
            <pc:docMk/>
            <pc:sldMk cId="1446813015" sldId="305"/>
            <ac:spMk id="8194" creationId="{00000000-0000-0000-0000-000000000000}"/>
          </ac:spMkLst>
        </pc:spChg>
      </pc:sldChg>
    </pc:docChg>
  </pc:docChgLst>
  <pc:docChgLst>
    <pc:chgData name="Mackay, Scott (CCI-Atlanta-CON)" userId="9f7e27a5-4d0b-456a-af17-53b8673a9673" providerId="ADAL" clId="{BE6B16F0-26AD-4535-A9D8-15271ADE8DF4}"/>
    <pc:docChg chg="modSld">
      <pc:chgData name="Mackay, Scott (CCI-Atlanta-CON)" userId="9f7e27a5-4d0b-456a-af17-53b8673a9673" providerId="ADAL" clId="{BE6B16F0-26AD-4535-A9D8-15271ADE8DF4}" dt="2019-12-17T18:23:05.659" v="8" actId="20577"/>
      <pc:docMkLst>
        <pc:docMk/>
      </pc:docMkLst>
      <pc:sldChg chg="modSp">
        <pc:chgData name="Mackay, Scott (CCI-Atlanta-CON)" userId="9f7e27a5-4d0b-456a-af17-53b8673a9673" providerId="ADAL" clId="{BE6B16F0-26AD-4535-A9D8-15271ADE8DF4}" dt="2019-12-17T18:23:05.659" v="8" actId="20577"/>
        <pc:sldMkLst>
          <pc:docMk/>
          <pc:sldMk cId="1579265099" sldId="301"/>
        </pc:sldMkLst>
        <pc:spChg chg="mod">
          <ac:chgData name="Mackay, Scott (CCI-Atlanta-CON)" userId="9f7e27a5-4d0b-456a-af17-53b8673a9673" providerId="ADAL" clId="{BE6B16F0-26AD-4535-A9D8-15271ADE8DF4}" dt="2019-12-17T18:23:05.659" v="8" actId="20577"/>
          <ac:spMkLst>
            <pc:docMk/>
            <pc:sldMk cId="1579265099" sldId="301"/>
            <ac:spMk id="3" creationId="{00000000-0000-0000-0000-000000000000}"/>
          </ac:spMkLst>
        </pc:spChg>
      </pc:sldChg>
      <pc:sldChg chg="modSp">
        <pc:chgData name="Mackay, Scott (CCI-Atlanta-CON)" userId="9f7e27a5-4d0b-456a-af17-53b8673a9673" providerId="ADAL" clId="{BE6B16F0-26AD-4535-A9D8-15271ADE8DF4}" dt="2019-12-17T18:21:51.064" v="4" actId="20577"/>
        <pc:sldMkLst>
          <pc:docMk/>
          <pc:sldMk cId="1340209533" sldId="303"/>
        </pc:sldMkLst>
        <pc:spChg chg="mod">
          <ac:chgData name="Mackay, Scott (CCI-Atlanta-CON)" userId="9f7e27a5-4d0b-456a-af17-53b8673a9673" providerId="ADAL" clId="{BE6B16F0-26AD-4535-A9D8-15271ADE8DF4}" dt="2019-12-17T18:21:51.064" v="4" actId="20577"/>
          <ac:spMkLst>
            <pc:docMk/>
            <pc:sldMk cId="1340209533" sldId="303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EC3E3-6141-4105-BBC8-E2C69C05787B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2C0B0-8742-408B-B3AB-F2CFE6568A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55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2C0B0-8742-408B-B3AB-F2CFE6568A6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0978771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68878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252672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2880335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43833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077754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3269363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7660180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0"/>
          <p:cNvSpPr>
            <a:spLocks/>
          </p:cNvSpPr>
          <p:nvPr userDrawn="1"/>
        </p:nvSpPr>
        <p:spPr bwMode="auto">
          <a:xfrm>
            <a:off x="3733800" y="6548438"/>
            <a:ext cx="5181600" cy="157162"/>
          </a:xfrm>
          <a:custGeom>
            <a:avLst/>
            <a:gdLst>
              <a:gd name="T0" fmla="*/ 0 w 5033"/>
              <a:gd name="T1" fmla="*/ 0 h 147"/>
              <a:gd name="T2" fmla="*/ 0 w 5033"/>
              <a:gd name="T3" fmla="*/ 2147483646 h 147"/>
              <a:gd name="T4" fmla="*/ 2147483646 w 5033"/>
              <a:gd name="T5" fmla="*/ 2147483646 h 147"/>
              <a:gd name="T6" fmla="*/ 2147483646 w 5033"/>
              <a:gd name="T7" fmla="*/ 2147483646 h 147"/>
              <a:gd name="T8" fmla="*/ 2147483646 w 5033"/>
              <a:gd name="T9" fmla="*/ 2147483646 h 147"/>
              <a:gd name="T10" fmla="*/ 0 w 5033"/>
              <a:gd name="T11" fmla="*/ 0 h 1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033" h="147">
                <a:moveTo>
                  <a:pt x="0" y="0"/>
                </a:moveTo>
                <a:lnTo>
                  <a:pt x="0" y="110"/>
                </a:lnTo>
                <a:lnTo>
                  <a:pt x="37" y="147"/>
                </a:lnTo>
                <a:lnTo>
                  <a:pt x="5031" y="147"/>
                </a:lnTo>
                <a:lnTo>
                  <a:pt x="5033" y="3"/>
                </a:lnTo>
                <a:lnTo>
                  <a:pt x="0" y="0"/>
                </a:lnTo>
                <a:close/>
              </a:path>
            </a:pathLst>
          </a:custGeom>
          <a:solidFill>
            <a:srgbClr val="CACA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2"/>
          <p:cNvSpPr>
            <a:spLocks/>
          </p:cNvSpPr>
          <p:nvPr userDrawn="1"/>
        </p:nvSpPr>
        <p:spPr bwMode="auto">
          <a:xfrm>
            <a:off x="1412875" y="1046163"/>
            <a:ext cx="7383463" cy="4117975"/>
          </a:xfrm>
          <a:custGeom>
            <a:avLst/>
            <a:gdLst>
              <a:gd name="T0" fmla="*/ 0 w 4665"/>
              <a:gd name="T1" fmla="*/ 2147483646 h 2592"/>
              <a:gd name="T2" fmla="*/ 2147483646 w 4665"/>
              <a:gd name="T3" fmla="*/ 0 h 2592"/>
              <a:gd name="T4" fmla="*/ 2147483646 w 4665"/>
              <a:gd name="T5" fmla="*/ 2147483646 h 2592"/>
              <a:gd name="T6" fmla="*/ 2147483646 w 4665"/>
              <a:gd name="T7" fmla="*/ 2147483646 h 2592"/>
              <a:gd name="T8" fmla="*/ 2147483646 w 4665"/>
              <a:gd name="T9" fmla="*/ 2147483646 h 2592"/>
              <a:gd name="T10" fmla="*/ 0 w 4665"/>
              <a:gd name="T11" fmla="*/ 2147483646 h 25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65" h="2592">
                <a:moveTo>
                  <a:pt x="0" y="7"/>
                </a:moveTo>
                <a:lnTo>
                  <a:pt x="4665" y="0"/>
                </a:lnTo>
                <a:lnTo>
                  <a:pt x="4665" y="2588"/>
                </a:lnTo>
                <a:lnTo>
                  <a:pt x="2875" y="2592"/>
                </a:lnTo>
                <a:lnTo>
                  <a:pt x="1" y="244"/>
                </a:lnTo>
                <a:lnTo>
                  <a:pt x="0" y="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9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34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9334182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93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6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96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white">
          <a:xfrm>
            <a:off x="0" y="1"/>
            <a:ext cx="9144000" cy="1452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52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0" y="1"/>
            <a:ext cx="9144000" cy="1452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44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0" y="1"/>
            <a:ext cx="9144000" cy="1452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1DEE6D40-568E-4C8B-B20B-CF91AA19B8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0807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  <p:sldLayoutId id="214748385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400800" y="4343400"/>
            <a:ext cx="2743200" cy="762000"/>
          </a:xfrm>
          <a:noFill/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chemeClr val="bg1"/>
                </a:solidFill>
              </a:rPr>
              <a:t>Name: Scott MacKay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chemeClr val="bg1"/>
                </a:solidFill>
              </a:rPr>
              <a:t>Date: 1/16/20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ctrTitle" idx="4294967295"/>
          </p:nvPr>
        </p:nvSpPr>
        <p:spPr>
          <a:xfrm>
            <a:off x="5105400" y="1917700"/>
            <a:ext cx="3581400" cy="762000"/>
          </a:xfrm>
          <a:noFill/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Writing Good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Business Requirements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pic>
        <p:nvPicPr>
          <p:cNvPr id="8196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43434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813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347713" cy="1320800"/>
          </a:xfrm>
        </p:spPr>
        <p:txBody>
          <a:bodyPr/>
          <a:lstStyle/>
          <a:p>
            <a:r>
              <a:rPr lang="en-US" dirty="0"/>
              <a:t>Example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24" y="1007736"/>
            <a:ext cx="8001000" cy="4779168"/>
          </a:xfrm>
        </p:spPr>
        <p:txBody>
          <a:bodyPr>
            <a:normAutofit/>
          </a:bodyPr>
          <a:lstStyle/>
          <a:p>
            <a:r>
              <a:rPr lang="en-US" sz="2000" dirty="0"/>
              <a:t>From the agreed list of needed capabilities and the on-site analysis discoveries, we can now create our list of business requirements for the project: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40753"/>
              </p:ext>
            </p:extLst>
          </p:nvPr>
        </p:nvGraphicFramePr>
        <p:xfrm>
          <a:off x="304800" y="2209800"/>
          <a:ext cx="81534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3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928">
                <a:tc>
                  <a:txBody>
                    <a:bodyPr/>
                    <a:lstStyle/>
                    <a:p>
                      <a:r>
                        <a:rPr lang="en-US" sz="1600" dirty="0"/>
                        <a:t>BRQ #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Business Requirement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860">
                <a:tc>
                  <a:txBody>
                    <a:bodyPr/>
                    <a:lstStyle/>
                    <a:p>
                      <a:r>
                        <a:rPr lang="en-US" sz="1600" dirty="0"/>
                        <a:t>BRQ-10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Employee-use-only Wi-Fi shall be available in all customer accessed locations within each store.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60">
                <a:tc>
                  <a:txBody>
                    <a:bodyPr/>
                    <a:lstStyle/>
                    <a:p>
                      <a:r>
                        <a:rPr lang="en-US" sz="1600" dirty="0"/>
                        <a:t>BRQ-15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Employees shall be able to search for specific products to view product details and pricing using their assigned mobile device.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860">
                <a:tc>
                  <a:txBody>
                    <a:bodyPr/>
                    <a:lstStyle/>
                    <a:p>
                      <a:r>
                        <a:rPr lang="en-US" sz="1600" dirty="0"/>
                        <a:t>BRQ-20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Employees shall be able to create a sales order, accept payment and print a receipt for the sale using their assigned mobile device.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r>
                        <a:rPr lang="en-US" sz="1600" dirty="0"/>
                        <a:t>BRQ-25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 new mobile accessible system shall be capable of use on a Wi-Fi enabled off-the-shelf hand-held device that includes a bar code scanner, credit card reader, and receipt printer.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66800" y="5793154"/>
            <a:ext cx="6216467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Notice how each BRQ is written in the business requirement language and is a testable business capability.</a:t>
            </a:r>
          </a:p>
        </p:txBody>
      </p:sp>
    </p:spTree>
    <p:extLst>
      <p:ext uri="{BB962C8B-B14F-4D97-AF65-F5344CB8AC3E}">
        <p14:creationId xmlns:p14="http://schemas.microsoft.com/office/powerpoint/2010/main" val="793277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47713" cy="1320800"/>
          </a:xfrm>
        </p:spPr>
        <p:txBody>
          <a:bodyPr/>
          <a:lstStyle/>
          <a:p>
            <a:r>
              <a:rPr lang="en-US" dirty="0"/>
              <a:t>What about the details!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990600"/>
            <a:ext cx="7239000" cy="4779168"/>
          </a:xfrm>
        </p:spPr>
        <p:txBody>
          <a:bodyPr>
            <a:noAutofit/>
          </a:bodyPr>
          <a:lstStyle/>
          <a:p>
            <a:r>
              <a:rPr lang="en-US" sz="2000" dirty="0"/>
              <a:t>We are writing the business requirements – there should not be a solution being specified here.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This is likely the wrong audience – the business requirements come from the executives and directors of the business.</a:t>
            </a:r>
            <a:endParaRPr lang="en-US" sz="1400" dirty="0">
              <a:solidFill>
                <a:srgbClr val="00B050"/>
              </a:solidFill>
            </a:endParaRPr>
          </a:p>
          <a:p>
            <a:r>
              <a:rPr lang="en-US" sz="2000" dirty="0"/>
              <a:t>Many more details will emerge in the solution requirements.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The solution requirements will come from a different audience – the technical representatives of the various affected or new applications </a:t>
            </a:r>
          </a:p>
          <a:p>
            <a:r>
              <a:rPr lang="en-US" sz="2000" dirty="0"/>
              <a:t>Business requirements should leave room for the maximum number of solutions to be explored.</a:t>
            </a:r>
          </a:p>
          <a:p>
            <a:r>
              <a:rPr lang="en-US" sz="2000" dirty="0"/>
              <a:t>The list of business requirements to support a new business goal is typically a short list of 5 to 10 BRQs, but can be more.</a:t>
            </a:r>
          </a:p>
          <a:p>
            <a:pPr lvl="1"/>
            <a:r>
              <a:rPr lang="en-US" sz="1800" dirty="0"/>
              <a:t>If your list of BRQs is big, you are probably going too deep into the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271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467600" cy="1320800"/>
          </a:xfrm>
        </p:spPr>
        <p:txBody>
          <a:bodyPr>
            <a:normAutofit/>
          </a:bodyPr>
          <a:lstStyle/>
          <a:p>
            <a:r>
              <a:rPr lang="en-US" sz="3200" dirty="0"/>
              <a:t>What about the details!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599"/>
            <a:ext cx="7086600" cy="5749925"/>
          </a:xfrm>
        </p:spPr>
        <p:txBody>
          <a:bodyPr>
            <a:noAutofit/>
          </a:bodyPr>
          <a:lstStyle/>
          <a:p>
            <a:r>
              <a:rPr lang="en-US" sz="2000" dirty="0"/>
              <a:t>Some additional requirements might or might not be appropriate:</a:t>
            </a:r>
          </a:p>
          <a:p>
            <a:pPr lvl="1"/>
            <a:r>
              <a:rPr lang="en-US" sz="1800" dirty="0"/>
              <a:t>Compatibility with systems that are not planned to be changed</a:t>
            </a:r>
          </a:p>
          <a:p>
            <a:pPr lvl="1"/>
            <a:r>
              <a:rPr lang="en-US" sz="1800" dirty="0"/>
              <a:t>Use of preferred partners/suppliers</a:t>
            </a:r>
          </a:p>
          <a:p>
            <a:pPr lvl="1"/>
            <a:r>
              <a:rPr lang="en-US" sz="1800" dirty="0"/>
              <a:t>Meeting certain commercial or company standards</a:t>
            </a:r>
          </a:p>
          <a:p>
            <a:pPr lvl="1"/>
            <a:r>
              <a:rPr lang="en-US" sz="1800" dirty="0"/>
              <a:t>Number of users, transactions, etc.</a:t>
            </a:r>
          </a:p>
          <a:p>
            <a:pPr lvl="1"/>
            <a:r>
              <a:rPr lang="en-US" sz="1800" dirty="0"/>
              <a:t>Training of workers</a:t>
            </a:r>
          </a:p>
          <a:p>
            <a:r>
              <a:rPr lang="en-US" sz="2000" dirty="0"/>
              <a:t>These become the Business Constraints and Assumptions</a:t>
            </a:r>
          </a:p>
          <a:p>
            <a:r>
              <a:rPr lang="en-US" sz="2000" dirty="0"/>
              <a:t>Some constraints and assumptions are better addressed as business-as-usual policies and procedures</a:t>
            </a:r>
          </a:p>
          <a:p>
            <a:pPr lvl="1"/>
            <a:r>
              <a:rPr lang="en-US" sz="1800" dirty="0"/>
              <a:t>Don’t clutter you business requirements with rehashing of ancillary actions.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B1A03-97ED-431A-A1E7-B998550A9E23}"/>
              </a:ext>
            </a:extLst>
          </p:cNvPr>
          <p:cNvSpPr txBox="1"/>
          <p:nvPr/>
        </p:nvSpPr>
        <p:spPr>
          <a:xfrm>
            <a:off x="922383" y="5908995"/>
            <a:ext cx="5546634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Business requirements are written at the abstraction level of end-to-end user acceptance testing.</a:t>
            </a:r>
          </a:p>
        </p:txBody>
      </p:sp>
    </p:spTree>
    <p:extLst>
      <p:ext uri="{BB962C8B-B14F-4D97-AF65-F5344CB8AC3E}">
        <p14:creationId xmlns:p14="http://schemas.microsoft.com/office/powerpoint/2010/main" val="2671203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7391400" cy="1320800"/>
          </a:xfrm>
        </p:spPr>
        <p:txBody>
          <a:bodyPr/>
          <a:lstStyle/>
          <a:p>
            <a:r>
              <a:rPr lang="en-US" dirty="0"/>
              <a:t>Examples of Business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88" y="1142999"/>
            <a:ext cx="7068312" cy="5597525"/>
          </a:xfrm>
        </p:spPr>
        <p:txBody>
          <a:bodyPr>
            <a:noAutofit/>
          </a:bodyPr>
          <a:lstStyle/>
          <a:p>
            <a:r>
              <a:rPr lang="en-US" sz="2400" dirty="0"/>
              <a:t>Our company has some Business Constraints they want applied to the new project:</a:t>
            </a:r>
            <a:endParaRPr lang="en-US" sz="1800" dirty="0"/>
          </a:p>
          <a:p>
            <a:pPr lvl="1"/>
            <a:r>
              <a:rPr lang="en-US" sz="2000" dirty="0"/>
              <a:t>Wi-Fi shall use the IEEE 802.11b standard.</a:t>
            </a:r>
          </a:p>
          <a:p>
            <a:pPr lvl="1"/>
            <a:r>
              <a:rPr lang="en-US" sz="2000" dirty="0"/>
              <a:t>Employee issued hand-held mobile devices and accessories shall be manufactured by Apple.</a:t>
            </a:r>
          </a:p>
          <a:p>
            <a:pPr lvl="1"/>
            <a:r>
              <a:rPr lang="en-US" sz="2000" dirty="0"/>
              <a:t>No changes shall be made to the existing pricing and product details applications.</a:t>
            </a:r>
          </a:p>
          <a:p>
            <a:pPr lvl="1"/>
            <a:r>
              <a:rPr lang="en-US" sz="2000" dirty="0"/>
              <a:t>No changes shall be made to the existing POS terminals.</a:t>
            </a:r>
          </a:p>
          <a:p>
            <a:pPr lvl="1"/>
            <a:r>
              <a:rPr lang="en-US" sz="2000" dirty="0"/>
              <a:t>Credit card numbers shall be encrypted.</a:t>
            </a:r>
          </a:p>
          <a:p>
            <a:pPr lvl="1"/>
            <a:r>
              <a:rPr lang="en-US" sz="2000" dirty="0"/>
              <a:t>Credit Card readers shall be capable of reading “chipped” credit cards.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97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315200" cy="1320800"/>
          </a:xfrm>
        </p:spPr>
        <p:txBody>
          <a:bodyPr>
            <a:normAutofit/>
          </a:bodyPr>
          <a:lstStyle/>
          <a:p>
            <a:r>
              <a:rPr lang="en-US" sz="3200" dirty="0"/>
              <a:t>Examples of Business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6934200" cy="4779168"/>
          </a:xfrm>
        </p:spPr>
        <p:txBody>
          <a:bodyPr>
            <a:normAutofit/>
          </a:bodyPr>
          <a:lstStyle/>
          <a:p>
            <a:r>
              <a:rPr lang="en-US" sz="2400" dirty="0"/>
              <a:t>Our company has some Business Assumptions that can be used to size up and estimate the project:</a:t>
            </a:r>
          </a:p>
          <a:p>
            <a:pPr lvl="1"/>
            <a:r>
              <a:rPr lang="en-US" sz="2000" dirty="0"/>
              <a:t>We expect to have 900 employees using the hand-help devices.</a:t>
            </a:r>
          </a:p>
          <a:p>
            <a:pPr lvl="1"/>
            <a:r>
              <a:rPr lang="en-US" sz="2000" dirty="0"/>
              <a:t>Plan on 300 hand-held devices being distributed across our 5 stores.</a:t>
            </a:r>
          </a:p>
          <a:p>
            <a:pPr lvl="1"/>
            <a:r>
              <a:rPr lang="en-US" sz="2000" dirty="0"/>
              <a:t>Existing store customer internet access will continue to be provided.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67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3988"/>
            <a:ext cx="7848600" cy="401119"/>
          </a:xfrm>
        </p:spPr>
        <p:txBody>
          <a:bodyPr>
            <a:normAutofit fontScale="90000"/>
          </a:bodyPr>
          <a:lstStyle/>
          <a:p>
            <a:r>
              <a:rPr lang="en-US" dirty="0"/>
              <a:t>What makes a Good Requirement?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897" y="2125480"/>
            <a:ext cx="3027103" cy="3708708"/>
          </a:xfr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Unitary (Cohesive) </a:t>
            </a:r>
          </a:p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Complete </a:t>
            </a:r>
          </a:p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Consistent</a:t>
            </a:r>
          </a:p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Non-Conjugated (Atomic)</a:t>
            </a:r>
          </a:p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Traceable</a:t>
            </a:r>
          </a:p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Current</a:t>
            </a:r>
          </a:p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Feasible</a:t>
            </a:r>
          </a:p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Unambiguous</a:t>
            </a:r>
          </a:p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Specifies Importance</a:t>
            </a:r>
          </a:p>
          <a:p>
            <a:pPr marL="0"/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Verifiable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1320061"/>
            <a:ext cx="27985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A Good Business Requirement is:</a:t>
            </a:r>
          </a:p>
        </p:txBody>
      </p:sp>
      <p:pic>
        <p:nvPicPr>
          <p:cNvPr id="2050" name="Picture 2" descr="C:\Users\tpym\AppData\Local\Microsoft\Windows\Temporary Internet Files\Content.IE5\P6A00IAH\MC900339222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0B0F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630497" y="2354080"/>
            <a:ext cx="2686050" cy="26860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21353" y="1540700"/>
            <a:ext cx="26084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Stakeholders’ Business Needs: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589460" y="3154180"/>
            <a:ext cx="1117257" cy="838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010400" cy="762000"/>
          </a:xfrm>
        </p:spPr>
        <p:txBody>
          <a:bodyPr>
            <a:normAutofit/>
          </a:bodyPr>
          <a:lstStyle/>
          <a:p>
            <a:r>
              <a:rPr lang="en-US" sz="2800" dirty="0"/>
              <a:t>Pushing back the Solution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390" y="975378"/>
            <a:ext cx="6847410" cy="4779168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cs typeface="Arial"/>
              </a:rPr>
              <a:t>If the technical people want to add solution requirements to the BRD:</a:t>
            </a:r>
          </a:p>
          <a:p>
            <a:pPr lvl="1"/>
            <a:r>
              <a:rPr lang="en-US" sz="1800" dirty="0">
                <a:cs typeface="Arial"/>
              </a:rPr>
              <a:t>Push them back.</a:t>
            </a:r>
          </a:p>
          <a:p>
            <a:pPr lvl="1"/>
            <a:r>
              <a:rPr lang="en-US" sz="1800" dirty="0">
                <a:cs typeface="Arial"/>
              </a:rPr>
              <a:t>Explain that those details will go into the individual system specifications created during the Solution Analysis &amp; Design Phases.</a:t>
            </a:r>
          </a:p>
          <a:p>
            <a:r>
              <a:rPr lang="en-US" sz="2400" dirty="0">
                <a:cs typeface="Arial"/>
              </a:rPr>
              <a:t>If the business people want to add solution requirements to the BRD:</a:t>
            </a:r>
          </a:p>
          <a:p>
            <a:pPr lvl="1"/>
            <a:r>
              <a:rPr lang="en-US" sz="1800" dirty="0">
                <a:cs typeface="Arial"/>
              </a:rPr>
              <a:t>Test them for justification.</a:t>
            </a:r>
          </a:p>
          <a:p>
            <a:pPr lvl="1"/>
            <a:r>
              <a:rPr lang="en-US" sz="1800" dirty="0">
                <a:cs typeface="Arial"/>
              </a:rPr>
              <a:t>Explain the downside of restricting the number of potential solutions this early in the process (we are in Definition Phase).</a:t>
            </a:r>
          </a:p>
          <a:p>
            <a:pPr lvl="1"/>
            <a:r>
              <a:rPr lang="en-US" sz="1800" dirty="0">
                <a:cs typeface="Arial"/>
              </a:rPr>
              <a:t>If not locking in a particular solution requirement will negatively impact the business, then give in to it.</a:t>
            </a:r>
          </a:p>
          <a:p>
            <a:pPr lvl="1"/>
            <a:endParaRPr lang="en-US" sz="180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5943600"/>
            <a:ext cx="691134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Hopefully the business requirements stay pure and the likelihood of later changes to accommodate a solution are minimized</a:t>
            </a:r>
          </a:p>
        </p:txBody>
      </p:sp>
    </p:spTree>
    <p:extLst>
      <p:ext uri="{BB962C8B-B14F-4D97-AF65-F5344CB8AC3E}">
        <p14:creationId xmlns:p14="http://schemas.microsoft.com/office/powerpoint/2010/main" val="267561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1628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Common Business Requirement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7162800" cy="5100970"/>
          </a:xfrm>
        </p:spPr>
        <p:txBody>
          <a:bodyPr>
            <a:normAutofit/>
          </a:bodyPr>
          <a:lstStyle/>
          <a:p>
            <a:r>
              <a:rPr lang="en-US" sz="2400" dirty="0"/>
              <a:t>Including existing capabilities?</a:t>
            </a:r>
          </a:p>
          <a:p>
            <a:pPr lvl="1"/>
            <a:r>
              <a:rPr lang="en-US" sz="2000" dirty="0"/>
              <a:t>Generally, existing capabilities </a:t>
            </a:r>
            <a:r>
              <a:rPr lang="en-US" sz="2000" u="sng" dirty="0"/>
              <a:t>should not be included </a:t>
            </a:r>
            <a:r>
              <a:rPr lang="en-US" sz="2000" dirty="0"/>
              <a:t>in the BRD</a:t>
            </a:r>
          </a:p>
          <a:p>
            <a:pPr lvl="1"/>
            <a:r>
              <a:rPr lang="en-US" sz="2000" dirty="0"/>
              <a:t>If you were writing the Solution Requirements Specification (SRS), including existing capabilities is important so the can be tested to assure they did change unintentionally</a:t>
            </a:r>
          </a:p>
          <a:p>
            <a:pPr lvl="1"/>
            <a:r>
              <a:rPr lang="en-US" sz="2000" dirty="0"/>
              <a:t>If you feel compelled to include them in your BRD, add the words “Continue to” so all readers know you are describing an existing unchanged capability</a:t>
            </a:r>
          </a:p>
          <a:p>
            <a:pPr lvl="1"/>
            <a:r>
              <a:rPr lang="en-US" sz="2000" dirty="0"/>
              <a:t>If you are planning to purchase a complete replacement system, then that is your business requirement – details about the system belong in your SRS or Procurement Document.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5978639"/>
            <a:ext cx="40386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Make it easy for estimators to figure out what work will be needed</a:t>
            </a:r>
          </a:p>
        </p:txBody>
      </p:sp>
    </p:spTree>
    <p:extLst>
      <p:ext uri="{BB962C8B-B14F-4D97-AF65-F5344CB8AC3E}">
        <p14:creationId xmlns:p14="http://schemas.microsoft.com/office/powerpoint/2010/main" val="1469698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086600" cy="1320800"/>
          </a:xfrm>
        </p:spPr>
        <p:txBody>
          <a:bodyPr>
            <a:normAutofit/>
          </a:bodyPr>
          <a:lstStyle/>
          <a:p>
            <a:r>
              <a:rPr lang="en-US" sz="2800" dirty="0"/>
              <a:t>Common Business Requirement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76682"/>
            <a:ext cx="7010400" cy="5100970"/>
          </a:xfrm>
        </p:spPr>
        <p:txBody>
          <a:bodyPr>
            <a:normAutofit/>
          </a:bodyPr>
          <a:lstStyle/>
          <a:p>
            <a:r>
              <a:rPr lang="en-US" sz="2400" dirty="0"/>
              <a:t>Describing the screen content?</a:t>
            </a:r>
          </a:p>
          <a:p>
            <a:pPr lvl="1"/>
            <a:r>
              <a:rPr lang="en-US" sz="2000" dirty="0"/>
              <a:t>Ex: The Order Entry screen shall be modified to include the customer’s email address.</a:t>
            </a:r>
          </a:p>
          <a:p>
            <a:pPr lvl="1"/>
            <a:r>
              <a:rPr lang="en-US" sz="2000" dirty="0"/>
              <a:t>This statement assumes the solution will have an order entry screen (which may be the obvious solution) – but it is not the business requirement.</a:t>
            </a:r>
          </a:p>
          <a:p>
            <a:pPr lvl="1"/>
            <a:r>
              <a:rPr lang="en-US" sz="2000" dirty="0"/>
              <a:t>The BRQs should be written in </a:t>
            </a:r>
            <a:r>
              <a:rPr lang="en-US" sz="2000" u="sng" dirty="0"/>
              <a:t>business requirement language</a:t>
            </a:r>
            <a:r>
              <a:rPr lang="en-US" sz="2000" dirty="0"/>
              <a:t>, not in solution language </a:t>
            </a:r>
          </a:p>
          <a:p>
            <a:pPr lvl="1"/>
            <a:r>
              <a:rPr lang="en-US" sz="2000" dirty="0"/>
              <a:t>Ex: “In addition to the usual information, the sales clerk shall be able to also record the customer’s email address while creating a sales order.”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3042" y="5608320"/>
            <a:ext cx="6926542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Think in this format: &lt;actor&gt;  &lt;capability&gt; &lt;optional value added&gt;</a:t>
            </a:r>
          </a:p>
        </p:txBody>
      </p:sp>
    </p:spTree>
    <p:extLst>
      <p:ext uri="{BB962C8B-B14F-4D97-AF65-F5344CB8AC3E}">
        <p14:creationId xmlns:p14="http://schemas.microsoft.com/office/powerpoint/2010/main" val="1710143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391400" cy="1320800"/>
          </a:xfrm>
        </p:spPr>
        <p:txBody>
          <a:bodyPr>
            <a:normAutofit/>
          </a:bodyPr>
          <a:lstStyle/>
          <a:p>
            <a:r>
              <a:rPr lang="en-US" sz="2800" dirty="0"/>
              <a:t>Common Business Requirement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7000968" cy="5100970"/>
          </a:xfrm>
        </p:spPr>
        <p:txBody>
          <a:bodyPr>
            <a:normAutofit/>
          </a:bodyPr>
          <a:lstStyle/>
          <a:p>
            <a:r>
              <a:rPr lang="en-US" sz="2400" dirty="0"/>
              <a:t>Writing too many BRQs</a:t>
            </a:r>
          </a:p>
          <a:p>
            <a:pPr lvl="1"/>
            <a:r>
              <a:rPr lang="en-US" sz="2000" dirty="0"/>
              <a:t>Business requirements for a project are typically a small list (5 to 50).</a:t>
            </a:r>
          </a:p>
          <a:p>
            <a:pPr lvl="1"/>
            <a:r>
              <a:rPr lang="en-US" sz="2000" dirty="0"/>
              <a:t>If your list gets long, start checking to see if you are straying into describing the solution instead of what the user level business process needs.</a:t>
            </a:r>
          </a:p>
          <a:p>
            <a:pPr lvl="1"/>
            <a:r>
              <a:rPr lang="en-US" sz="2000" dirty="0"/>
              <a:t>Stay at the high level of abstraction – add the details later in the solution analysis and design phase.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83111" y="5431153"/>
            <a:ext cx="5729977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Also remember that the BRD carries a higher level of governance than the solution specifications – Change Requests at the BRD level are the serious ones.</a:t>
            </a:r>
          </a:p>
        </p:txBody>
      </p:sp>
    </p:spTree>
    <p:extLst>
      <p:ext uri="{BB962C8B-B14F-4D97-AF65-F5344CB8AC3E}">
        <p14:creationId xmlns:p14="http://schemas.microsoft.com/office/powerpoint/2010/main" val="79763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"/>
            <a:ext cx="7162800" cy="1320800"/>
          </a:xfrm>
        </p:spPr>
        <p:txBody>
          <a:bodyPr/>
          <a:lstStyle/>
          <a:p>
            <a:r>
              <a:rPr lang="en-US" dirty="0"/>
              <a:t>What is a Business Requirement?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49186"/>
            <a:ext cx="6934200" cy="5627814"/>
          </a:xfrm>
        </p:spPr>
        <p:txBody>
          <a:bodyPr>
            <a:normAutofit/>
          </a:bodyPr>
          <a:lstStyle/>
          <a:p>
            <a:r>
              <a:rPr lang="en-US" sz="2000" dirty="0"/>
              <a:t>Business requirements describe the new or changed user level capabilities in a business process to support a specific business goal.</a:t>
            </a:r>
          </a:p>
          <a:p>
            <a:r>
              <a:rPr lang="en-US" sz="2000" dirty="0"/>
              <a:t>Business requirements are solution agnostic and a higher level of abstraction than the solution requirements that will be developed later.</a:t>
            </a:r>
          </a:p>
          <a:p>
            <a:pPr lvl="1"/>
            <a:r>
              <a:rPr lang="en-US" sz="1800" dirty="0"/>
              <a:t>We </a:t>
            </a:r>
            <a:r>
              <a:rPr lang="en-US" sz="1800" u="sng" dirty="0"/>
              <a:t>are</a:t>
            </a:r>
            <a:r>
              <a:rPr lang="en-US" sz="1800" dirty="0"/>
              <a:t> trying to define the business capabilities that </a:t>
            </a:r>
            <a:r>
              <a:rPr lang="en-US" sz="1800" u="sng" dirty="0"/>
              <a:t>a solution</a:t>
            </a:r>
            <a:r>
              <a:rPr lang="en-US" sz="1800" dirty="0"/>
              <a:t> must provide.</a:t>
            </a:r>
          </a:p>
          <a:p>
            <a:pPr lvl="1"/>
            <a:r>
              <a:rPr lang="en-US" sz="1800" dirty="0"/>
              <a:t>We </a:t>
            </a:r>
            <a:r>
              <a:rPr lang="en-US" sz="1800" u="sng" dirty="0"/>
              <a:t>are not</a:t>
            </a:r>
            <a:r>
              <a:rPr lang="en-US" sz="1800" dirty="0"/>
              <a:t> trying to define </a:t>
            </a:r>
            <a:r>
              <a:rPr lang="en-US" sz="1800" u="sng" dirty="0"/>
              <a:t>the solution.</a:t>
            </a:r>
          </a:p>
          <a:p>
            <a:pPr lvl="1"/>
            <a:r>
              <a:rPr lang="en-US" sz="1800" dirty="0"/>
              <a:t>Business Requirements are </a:t>
            </a:r>
            <a:r>
              <a:rPr lang="en-US" sz="1800" u="sng" dirty="0"/>
              <a:t>High Level Requirements</a:t>
            </a:r>
          </a:p>
          <a:p>
            <a:r>
              <a:rPr lang="en-US" sz="2000" dirty="0"/>
              <a:t>Business requirements are written differently than solution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C:\Users\tpym\AppData\Local\Microsoft\Windows\Temporary Internet Files\Content.IE5\ZMWOD1FM\MP90039921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3363" y="3962400"/>
            <a:ext cx="2158460" cy="215846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04900" y="5485598"/>
            <a:ext cx="502920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/>
                <a:cs typeface="Arial"/>
              </a:rPr>
              <a:t>One of the responsibilities of a Business Analyst is to gather and document business requirements from the business stakeholders.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0576"/>
            <a:ext cx="7772400" cy="1320800"/>
          </a:xfrm>
        </p:spPr>
        <p:txBody>
          <a:bodyPr>
            <a:normAutofit/>
          </a:bodyPr>
          <a:lstStyle/>
          <a:p>
            <a:r>
              <a:rPr lang="en-US" sz="2800" dirty="0"/>
              <a:t>Common Business Requirement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809" y="1034989"/>
            <a:ext cx="6909791" cy="5100970"/>
          </a:xfrm>
        </p:spPr>
        <p:txBody>
          <a:bodyPr>
            <a:normAutofit/>
          </a:bodyPr>
          <a:lstStyle/>
          <a:p>
            <a:r>
              <a:rPr lang="en-US" sz="2400" dirty="0"/>
              <a:t>Describing the roles and permissions of individual users as Requirements</a:t>
            </a:r>
          </a:p>
          <a:p>
            <a:pPr lvl="1"/>
            <a:r>
              <a:rPr lang="en-US" sz="2000" dirty="0"/>
              <a:t>Ex: The Manager shall be able to….</a:t>
            </a:r>
          </a:p>
          <a:p>
            <a:pPr lvl="1"/>
            <a:r>
              <a:rPr lang="en-US" sz="2000" dirty="0"/>
              <a:t>Unless each user’s permissions are planned to be hard-coded for perpetuity, you should be describing a feature that provides capability to configure roles and permissions for users and accommodate changes over time.</a:t>
            </a:r>
          </a:p>
          <a:p>
            <a:pPr lvl="1"/>
            <a:r>
              <a:rPr lang="en-US" sz="2000" dirty="0"/>
              <a:t>Ex: “User roles and access permissions shall be configurable.”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4995" y="5452070"/>
            <a:ext cx="7187209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You might still record the desired roles and permissions so you have the initial configuration in place for testing – just treat them as a configuration task to get performed, not as requirements to be coded.</a:t>
            </a:r>
          </a:p>
        </p:txBody>
      </p:sp>
    </p:spTree>
    <p:extLst>
      <p:ext uri="{BB962C8B-B14F-4D97-AF65-F5344CB8AC3E}">
        <p14:creationId xmlns:p14="http://schemas.microsoft.com/office/powerpoint/2010/main" val="4125015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1432"/>
            <a:ext cx="7391400" cy="1320800"/>
          </a:xfrm>
        </p:spPr>
        <p:txBody>
          <a:bodyPr>
            <a:normAutofit/>
          </a:bodyPr>
          <a:lstStyle/>
          <a:p>
            <a:r>
              <a:rPr lang="en-US" sz="2800" dirty="0"/>
              <a:t>Common Business Requirement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52" y="904317"/>
            <a:ext cx="6327648" cy="5100970"/>
          </a:xfrm>
        </p:spPr>
        <p:txBody>
          <a:bodyPr>
            <a:normAutofit/>
          </a:bodyPr>
          <a:lstStyle/>
          <a:p>
            <a:r>
              <a:rPr lang="en-US" sz="2400" dirty="0"/>
              <a:t>Describing Business Rules as hard coded features</a:t>
            </a:r>
          </a:p>
          <a:p>
            <a:pPr lvl="1"/>
            <a:r>
              <a:rPr lang="en-US" sz="2000" dirty="0"/>
              <a:t>If a requirement seems like a business rule, test it to see if it needs to be hard coded or configurable. </a:t>
            </a:r>
          </a:p>
          <a:p>
            <a:pPr lvl="1"/>
            <a:r>
              <a:rPr lang="en-US" sz="2000" dirty="0"/>
              <a:t>Most often it will need to be configurable and that leads to writing a very differently worded requirement.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174680"/>
            <a:ext cx="60198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pPr marL="0" lvl="1" algn="ctr"/>
            <a:r>
              <a:rPr lang="en-US" sz="2000" dirty="0"/>
              <a:t>Configurable can become a requirement for a system setting, a default value, or a value entered by users at the time they encounter the feature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0209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192"/>
            <a:ext cx="7086600" cy="1320800"/>
          </a:xfrm>
        </p:spPr>
        <p:txBody>
          <a:bodyPr>
            <a:normAutofit/>
          </a:bodyPr>
          <a:lstStyle/>
          <a:p>
            <a:r>
              <a:rPr lang="en-US" sz="2800" dirty="0"/>
              <a:t>Common Business Requirement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838200"/>
            <a:ext cx="6858000" cy="5100970"/>
          </a:xfrm>
        </p:spPr>
        <p:txBody>
          <a:bodyPr>
            <a:normAutofit/>
          </a:bodyPr>
          <a:lstStyle/>
          <a:p>
            <a:r>
              <a:rPr lang="en-US" sz="2400" dirty="0"/>
              <a:t>More:</a:t>
            </a:r>
          </a:p>
          <a:p>
            <a:pPr lvl="1"/>
            <a:r>
              <a:rPr lang="en-US" sz="2000" dirty="0"/>
              <a:t>Describing the sign-in/sign-out rules when user access security is what is really needed.</a:t>
            </a:r>
          </a:p>
          <a:p>
            <a:pPr lvl="1"/>
            <a:r>
              <a:rPr lang="en-US" sz="2000" dirty="0"/>
              <a:t>Describing how a tree hierarchy will be structured when a configurable hierarchy is what is really needed.</a:t>
            </a:r>
          </a:p>
          <a:p>
            <a:pPr lvl="1"/>
            <a:r>
              <a:rPr lang="en-US" sz="2000" dirty="0"/>
              <a:t>Using technical terms like screen, keyboard, mouse, click (“how it happens” words) when a user capability is really needed (“what needs to happen” words). </a:t>
            </a:r>
          </a:p>
          <a:p>
            <a:pPr lvl="1"/>
            <a:r>
              <a:rPr lang="en-US" sz="2000" dirty="0"/>
              <a:t>Describing current capabilities that are not being changed and confusing those who are familiar with the current product or service.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634632"/>
            <a:ext cx="650367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If you find yourself writing a list of business rules or describing how the system will be configured, that should be your signal to stop, step back, and go up to a higher level of abstraction.</a:t>
            </a:r>
          </a:p>
        </p:txBody>
      </p:sp>
    </p:spTree>
    <p:extLst>
      <p:ext uri="{BB962C8B-B14F-4D97-AF65-F5344CB8AC3E}">
        <p14:creationId xmlns:p14="http://schemas.microsoft.com/office/powerpoint/2010/main" val="1579265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47713" cy="13208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Verify &amp; Validate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6629400" cy="4779168"/>
          </a:xfrm>
        </p:spPr>
        <p:txBody>
          <a:bodyPr>
            <a:normAutofit/>
          </a:bodyPr>
          <a:lstStyle/>
          <a:p>
            <a:r>
              <a:rPr lang="en-US" sz="2400" dirty="0"/>
              <a:t>You will want to verify the business requirements:</a:t>
            </a:r>
          </a:p>
          <a:p>
            <a:pPr lvl="1"/>
            <a:r>
              <a:rPr lang="en-US" sz="2000" dirty="0"/>
              <a:t>Traced to correct Business Goal?</a:t>
            </a:r>
          </a:p>
          <a:p>
            <a:pPr lvl="1"/>
            <a:r>
              <a:rPr lang="en-US" sz="2000" dirty="0"/>
              <a:t>Testable?</a:t>
            </a:r>
          </a:p>
          <a:p>
            <a:pPr lvl="1"/>
            <a:r>
              <a:rPr lang="en-US" sz="2000" dirty="0"/>
              <a:t>Written at end user level?</a:t>
            </a:r>
          </a:p>
          <a:p>
            <a:pPr lvl="1"/>
            <a:r>
              <a:rPr lang="en-US" sz="2000" dirty="0"/>
              <a:t>Not solution specific?</a:t>
            </a:r>
          </a:p>
          <a:p>
            <a:r>
              <a:rPr lang="en-US" sz="2400" dirty="0"/>
              <a:t>And validate the business requirements :</a:t>
            </a:r>
          </a:p>
          <a:p>
            <a:pPr lvl="1"/>
            <a:r>
              <a:rPr lang="en-US" sz="2000" dirty="0"/>
              <a:t>Management concurs correctness?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16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17" y="152400"/>
            <a:ext cx="6347713" cy="1320800"/>
          </a:xfrm>
        </p:spPr>
        <p:txBody>
          <a:bodyPr>
            <a:normAutofit/>
          </a:bodyPr>
          <a:lstStyle/>
          <a:p>
            <a:r>
              <a:rPr lang="en-US" dirty="0"/>
              <a:t>Segmentation and Make/Buy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69" y="1150208"/>
            <a:ext cx="6769331" cy="4779168"/>
          </a:xfrm>
        </p:spPr>
        <p:txBody>
          <a:bodyPr>
            <a:normAutofit/>
          </a:bodyPr>
          <a:lstStyle/>
          <a:p>
            <a:r>
              <a:rPr lang="en-US" sz="2000" dirty="0"/>
              <a:t>Develop a conceptual solution architecture and segment the solution components (Systems Architect will do this)</a:t>
            </a:r>
          </a:p>
          <a:p>
            <a:r>
              <a:rPr lang="en-US" sz="2000" dirty="0"/>
              <a:t>Record management’s make or buy decisions.</a:t>
            </a:r>
          </a:p>
          <a:p>
            <a:r>
              <a:rPr lang="en-US" sz="2000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769616"/>
              </p:ext>
            </p:extLst>
          </p:nvPr>
        </p:nvGraphicFramePr>
        <p:xfrm>
          <a:off x="533400" y="3276600"/>
          <a:ext cx="7620000" cy="2359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928">
                <a:tc>
                  <a:txBody>
                    <a:bodyPr/>
                    <a:lstStyle/>
                    <a:p>
                      <a:r>
                        <a:rPr lang="en-US" sz="1600" dirty="0"/>
                        <a:t>Solution</a:t>
                      </a:r>
                      <a:r>
                        <a:rPr lang="en-US" sz="1600" baseline="0" dirty="0"/>
                        <a:t> Component</a:t>
                      </a:r>
                      <a:endParaRPr 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Make/Buy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860">
                <a:tc>
                  <a:txBody>
                    <a:bodyPr/>
                    <a:lstStyle/>
                    <a:p>
                      <a:r>
                        <a:rPr lang="en-US" sz="1600" dirty="0"/>
                        <a:t>In-Store 802.11b WiFi Systems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Buy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60">
                <a:tc>
                  <a:txBody>
                    <a:bodyPr/>
                    <a:lstStyle/>
                    <a:p>
                      <a:r>
                        <a:rPr lang="en-US" sz="1600" dirty="0"/>
                        <a:t>Hand-Held Point of Sale Devices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Buy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860">
                <a:tc>
                  <a:txBody>
                    <a:bodyPr/>
                    <a:lstStyle/>
                    <a:p>
                      <a:r>
                        <a:rPr lang="en-US" sz="1600" dirty="0"/>
                        <a:t>In-Store Web Servers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Buy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r>
                        <a:rPr lang="en-US" sz="1600" dirty="0"/>
                        <a:t>Enterprise Development, Test, Staging and Production Web Servers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Buy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860">
                <a:tc>
                  <a:txBody>
                    <a:bodyPr/>
                    <a:lstStyle/>
                    <a:p>
                      <a:r>
                        <a:rPr lang="en-US" sz="1600" dirty="0"/>
                        <a:t>Pricing and Product Details Web Application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Build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Point of Sale Mobile Application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245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6347713" cy="1320800"/>
          </a:xfrm>
        </p:spPr>
        <p:txBody>
          <a:bodyPr>
            <a:normAutofit/>
          </a:bodyPr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9480"/>
            <a:ext cx="7001256" cy="4779168"/>
          </a:xfrm>
        </p:spPr>
        <p:txBody>
          <a:bodyPr>
            <a:noAutofit/>
          </a:bodyPr>
          <a:lstStyle/>
          <a:p>
            <a:r>
              <a:rPr lang="en-US" sz="2000" dirty="0"/>
              <a:t>Get management buy-in to proceed</a:t>
            </a:r>
          </a:p>
          <a:p>
            <a:r>
              <a:rPr lang="en-US" sz="2000" dirty="0"/>
              <a:t>Perform the solution analysis and design phase:</a:t>
            </a:r>
          </a:p>
          <a:p>
            <a:pPr lvl="1"/>
            <a:r>
              <a:rPr lang="en-US" sz="1800" dirty="0"/>
              <a:t>Develop procurement requirements for each buy component.</a:t>
            </a:r>
          </a:p>
          <a:p>
            <a:pPr lvl="1"/>
            <a:r>
              <a:rPr lang="en-US" sz="1800" dirty="0"/>
              <a:t>Develop system requirements for each build component.</a:t>
            </a:r>
          </a:p>
          <a:p>
            <a:pPr lvl="1"/>
            <a:r>
              <a:rPr lang="en-US" sz="1800" dirty="0"/>
              <a:t>Prioritize, schedule, and develop use case (or user story) requirements for all build component features.</a:t>
            </a:r>
          </a:p>
          <a:p>
            <a:r>
              <a:rPr lang="en-US" sz="2000" dirty="0"/>
              <a:t>Later, proceed get management buy-in to proceed into build and test phase:</a:t>
            </a:r>
          </a:p>
          <a:p>
            <a:pPr lvl="1"/>
            <a:r>
              <a:rPr lang="en-US" sz="1800" dirty="0"/>
              <a:t>Implement development, testing, and production environments.</a:t>
            </a:r>
          </a:p>
          <a:p>
            <a:pPr lvl="1"/>
            <a:r>
              <a:rPr lang="en-US" sz="1800" dirty="0"/>
              <a:t>Build, test, integrate components per schedule.</a:t>
            </a:r>
          </a:p>
          <a:p>
            <a:r>
              <a:rPr lang="en-US" sz="2000" dirty="0"/>
              <a:t>And finally, get management buy-in to proceed through the deployment phase:</a:t>
            </a:r>
          </a:p>
          <a:p>
            <a:pPr lvl="1"/>
            <a:r>
              <a:rPr lang="en-US" sz="1800" dirty="0"/>
              <a:t>Deploy components per schedule.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28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22400"/>
            <a:ext cx="5562600" cy="4953000"/>
          </a:xfrm>
        </p:spPr>
        <p:txBody>
          <a:bodyPr>
            <a:normAutofit/>
          </a:bodyPr>
          <a:lstStyle/>
          <a:p>
            <a:r>
              <a:rPr lang="en-US" sz="2000" dirty="0"/>
              <a:t>It is easy to get carried away and start designing the solution instead of focusing on the business requirements – just say no!</a:t>
            </a:r>
          </a:p>
          <a:p>
            <a:r>
              <a:rPr lang="en-US" sz="2000" dirty="0"/>
              <a:t>Keep reminding yourself and others that we need to know what is needed, not how it should be done.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595106"/>
            <a:ext cx="287655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03200"/>
            <a:ext cx="6347713" cy="1320800"/>
          </a:xfrm>
        </p:spPr>
        <p:txBody>
          <a:bodyPr>
            <a:normAutofit/>
          </a:bodyPr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76" y="1143000"/>
            <a:ext cx="6477000" cy="4779168"/>
          </a:xfrm>
        </p:spPr>
        <p:txBody>
          <a:bodyPr>
            <a:normAutofit/>
          </a:bodyPr>
          <a:lstStyle/>
          <a:p>
            <a:r>
              <a:rPr lang="en-US" sz="2000" dirty="0"/>
              <a:t>Business Requirements trace back to Business Process Capabilities and then back to Business Goals</a:t>
            </a:r>
          </a:p>
          <a:p>
            <a:r>
              <a:rPr lang="en-US" sz="2000" dirty="0"/>
              <a:t>Decompose the Process Capabilities down to the end user level</a:t>
            </a:r>
          </a:p>
          <a:p>
            <a:r>
              <a:rPr lang="en-US" sz="2000" dirty="0"/>
              <a:t>Analyze to determine the gap between the current process capability and the future process capability</a:t>
            </a:r>
          </a:p>
          <a:p>
            <a:r>
              <a:rPr lang="en-US" sz="2000" dirty="0"/>
              <a:t>Write each Business Requirement at the end user level</a:t>
            </a:r>
          </a:p>
          <a:p>
            <a:r>
              <a:rPr lang="en-US" sz="2000" dirty="0"/>
              <a:t>Do not try to specify the solution – that will occur in the Solution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5692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05000"/>
            <a:ext cx="41624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909114"/>
          </a:xfrm>
        </p:spPr>
        <p:txBody>
          <a:bodyPr/>
          <a:lstStyle/>
          <a:p>
            <a:r>
              <a:rPr lang="en-US" dirty="0"/>
              <a:t>Requirements have Hierarchy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57400" y="1376902"/>
            <a:ext cx="1485900" cy="569846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Business Requirements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22106" y="3516878"/>
            <a:ext cx="1396747" cy="593134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System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Requirements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22306" y="3523958"/>
            <a:ext cx="1359025" cy="586054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62132" y="3676358"/>
            <a:ext cx="1371599" cy="4815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014531" y="3828758"/>
            <a:ext cx="1359025" cy="481583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66932" y="3995934"/>
            <a:ext cx="1371600" cy="590844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Use Case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Requirements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2000" y="3549561"/>
            <a:ext cx="1447800" cy="560451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Procurement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Requirements</a:t>
            </a:r>
          </a:p>
        </p:txBody>
      </p:sp>
      <p:cxnSp>
        <p:nvCxnSpPr>
          <p:cNvPr id="17" name="Straight Arrow Connector 16"/>
          <p:cNvCxnSpPr>
            <a:stCxn id="9" idx="2"/>
            <a:endCxn id="16" idx="0"/>
          </p:cNvCxnSpPr>
          <p:nvPr/>
        </p:nvCxnSpPr>
        <p:spPr>
          <a:xfrm rot="5400000">
            <a:off x="1341719" y="2090929"/>
            <a:ext cx="1602813" cy="1314450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6"/>
          <p:cNvCxnSpPr>
            <a:stCxn id="9" idx="2"/>
            <a:endCxn id="11" idx="0"/>
          </p:cNvCxnSpPr>
          <p:nvPr/>
        </p:nvCxnSpPr>
        <p:spPr>
          <a:xfrm rot="16200000" flipH="1">
            <a:off x="2525350" y="2221748"/>
            <a:ext cx="1570130" cy="1020130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6"/>
          <p:cNvCxnSpPr>
            <a:stCxn id="9" idx="2"/>
            <a:endCxn id="12" idx="0"/>
          </p:cNvCxnSpPr>
          <p:nvPr/>
        </p:nvCxnSpPr>
        <p:spPr>
          <a:xfrm rot="16200000" flipH="1">
            <a:off x="3312479" y="1434618"/>
            <a:ext cx="1577210" cy="2601469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04442" y="4248052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 Document for each Procured Component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509963" y="5262971"/>
            <a:ext cx="2342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 Set of Documents for each Build In-House Component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122105" y="4529334"/>
            <a:ext cx="1396747" cy="609599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Design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Requirements</a:t>
            </a:r>
          </a:p>
        </p:txBody>
      </p:sp>
      <p:cxnSp>
        <p:nvCxnSpPr>
          <p:cNvPr id="36" name="Straight Arrow Connector 16"/>
          <p:cNvCxnSpPr>
            <a:stCxn id="15" idx="2"/>
            <a:endCxn id="35" idx="3"/>
          </p:cNvCxnSpPr>
          <p:nvPr/>
        </p:nvCxnSpPr>
        <p:spPr>
          <a:xfrm rot="5400000">
            <a:off x="5062114" y="4043516"/>
            <a:ext cx="247356" cy="1333880"/>
          </a:xfrm>
          <a:prstGeom prst="bentConnector2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6"/>
          <p:cNvCxnSpPr>
            <a:stCxn id="11" idx="2"/>
            <a:endCxn id="35" idx="0"/>
          </p:cNvCxnSpPr>
          <p:nvPr/>
        </p:nvCxnSpPr>
        <p:spPr>
          <a:xfrm rot="5400000">
            <a:off x="3610819" y="4319673"/>
            <a:ext cx="419322" cy="1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Rounded Rectangle 1046"/>
          <p:cNvSpPr/>
          <p:nvPr/>
        </p:nvSpPr>
        <p:spPr>
          <a:xfrm>
            <a:off x="419100" y="3294057"/>
            <a:ext cx="2082546" cy="169247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2703006" y="3247521"/>
            <a:ext cx="4002594" cy="26960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53" name="Straight Connector 1052"/>
          <p:cNvCxnSpPr/>
          <p:nvPr/>
        </p:nvCxnSpPr>
        <p:spPr>
          <a:xfrm>
            <a:off x="228600" y="2209800"/>
            <a:ext cx="6934200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0" y="1641948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Solution Definition Phase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534312" y="2307132"/>
            <a:ext cx="2008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Solution Analysis 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&amp; Design Phases</a:t>
            </a:r>
          </a:p>
        </p:txBody>
      </p:sp>
    </p:spTree>
    <p:extLst>
      <p:ext uri="{BB962C8B-B14F-4D97-AF65-F5344CB8AC3E}">
        <p14:creationId xmlns:p14="http://schemas.microsoft.com/office/powerpoint/2010/main" val="454841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5562"/>
            <a:ext cx="6347713" cy="1320800"/>
          </a:xfrm>
        </p:spPr>
        <p:txBody>
          <a:bodyPr/>
          <a:lstStyle/>
          <a:p>
            <a:r>
              <a:rPr lang="en-US" dirty="0"/>
              <a:t>Where do they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1700"/>
            <a:ext cx="7391400" cy="5181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Businesses have Business Goals.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solidFill>
                  <a:srgbClr val="00B050"/>
                </a:solidFill>
              </a:rPr>
              <a:t>Business goals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50"/>
                </a:solidFill>
              </a:rPr>
              <a:t>become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50"/>
                </a:solidFill>
              </a:rPr>
              <a:t>business problems</a:t>
            </a:r>
            <a:r>
              <a:rPr lang="en-US" sz="2000" dirty="0"/>
              <a:t> that need to be solved</a:t>
            </a:r>
          </a:p>
          <a:p>
            <a:pPr lvl="1">
              <a:spcBef>
                <a:spcPts val="1200"/>
              </a:spcBef>
            </a:pPr>
            <a:r>
              <a:rPr lang="en-US" sz="1600" dirty="0"/>
              <a:t>i.e. how do we achieve this new business goal?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After some analysis, a </a:t>
            </a:r>
            <a:r>
              <a:rPr lang="en-US" sz="2000" dirty="0">
                <a:solidFill>
                  <a:srgbClr val="00B050"/>
                </a:solidFill>
              </a:rPr>
              <a:t>list of potential solutions and strategies </a:t>
            </a:r>
            <a:r>
              <a:rPr lang="en-US" sz="2000" dirty="0"/>
              <a:t>will arise and </a:t>
            </a:r>
            <a:r>
              <a:rPr lang="en-US" sz="2000" dirty="0">
                <a:solidFill>
                  <a:srgbClr val="00B050"/>
                </a:solidFill>
              </a:rPr>
              <a:t>evolve into</a:t>
            </a:r>
            <a:r>
              <a:rPr lang="en-US" sz="2000" dirty="0"/>
              <a:t> an agreed upon list of new or changed </a:t>
            </a:r>
            <a:r>
              <a:rPr lang="en-US" sz="2000" dirty="0">
                <a:solidFill>
                  <a:srgbClr val="00B050"/>
                </a:solidFill>
              </a:rPr>
              <a:t>business capabilities</a:t>
            </a:r>
            <a:r>
              <a:rPr lang="en-US" sz="2000" dirty="0"/>
              <a:t> – i.e. Lets do this…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These new or changed </a:t>
            </a:r>
            <a:r>
              <a:rPr lang="en-US" sz="2000" dirty="0">
                <a:solidFill>
                  <a:srgbClr val="00B050"/>
                </a:solidFill>
              </a:rPr>
              <a:t>business capabilities</a:t>
            </a:r>
            <a:r>
              <a:rPr lang="en-US" sz="2000" dirty="0"/>
              <a:t> need to be analyzed to identify the user level changes and then </a:t>
            </a:r>
            <a:r>
              <a:rPr lang="en-US" sz="2000" dirty="0">
                <a:solidFill>
                  <a:srgbClr val="00B050"/>
                </a:solidFill>
              </a:rPr>
              <a:t>translate</a:t>
            </a:r>
            <a:r>
              <a:rPr lang="en-US" sz="2000" dirty="0"/>
              <a:t> these changes into clear and concise </a:t>
            </a:r>
            <a:r>
              <a:rPr lang="en-US" sz="2000" dirty="0">
                <a:solidFill>
                  <a:srgbClr val="00B050"/>
                </a:solidFill>
              </a:rPr>
              <a:t>business requirements</a:t>
            </a:r>
            <a:r>
              <a:rPr lang="en-US" sz="20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57200" y="5181600"/>
            <a:ext cx="7488015" cy="762000"/>
            <a:chOff x="693420" y="5029200"/>
            <a:chExt cx="7641821" cy="533400"/>
          </a:xfrm>
        </p:grpSpPr>
        <p:sp>
          <p:nvSpPr>
            <p:cNvPr id="6" name="Chevron 5"/>
            <p:cNvSpPr/>
            <p:nvPr/>
          </p:nvSpPr>
          <p:spPr>
            <a:xfrm>
              <a:off x="1788391" y="5029200"/>
              <a:ext cx="1335809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Business Problem to be Solved</a:t>
              </a:r>
            </a:p>
          </p:txBody>
        </p:sp>
        <p:sp>
          <p:nvSpPr>
            <p:cNvPr id="7" name="Chevron 6"/>
            <p:cNvSpPr/>
            <p:nvPr/>
          </p:nvSpPr>
          <p:spPr>
            <a:xfrm>
              <a:off x="2946991" y="5029200"/>
              <a:ext cx="1368281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Solutions &amp; Strategies</a:t>
              </a:r>
            </a:p>
          </p:txBody>
        </p:sp>
        <p:sp>
          <p:nvSpPr>
            <p:cNvPr id="8" name="Chevron 7"/>
            <p:cNvSpPr/>
            <p:nvPr/>
          </p:nvSpPr>
          <p:spPr>
            <a:xfrm>
              <a:off x="4119822" y="5029200"/>
              <a:ext cx="1442489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New or Changed Capabilities</a:t>
              </a:r>
            </a:p>
          </p:txBody>
        </p:sp>
        <p:sp>
          <p:nvSpPr>
            <p:cNvPr id="9" name="Chevron 8"/>
            <p:cNvSpPr/>
            <p:nvPr/>
          </p:nvSpPr>
          <p:spPr>
            <a:xfrm>
              <a:off x="5358288" y="5029200"/>
              <a:ext cx="1625023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if Changes needed at User Level</a:t>
              </a:r>
            </a:p>
          </p:txBody>
        </p:sp>
        <p:sp>
          <p:nvSpPr>
            <p:cNvPr id="10" name="Chevron 9"/>
            <p:cNvSpPr/>
            <p:nvPr/>
          </p:nvSpPr>
          <p:spPr>
            <a:xfrm>
              <a:off x="693420" y="5029200"/>
              <a:ext cx="1301028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Business Goal is Set</a:t>
              </a:r>
            </a:p>
          </p:txBody>
        </p:sp>
        <p:sp>
          <p:nvSpPr>
            <p:cNvPr id="12" name="Chevron 11"/>
            <p:cNvSpPr/>
            <p:nvPr/>
          </p:nvSpPr>
          <p:spPr>
            <a:xfrm>
              <a:off x="6781800" y="5029200"/>
              <a:ext cx="1553441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Business Requirements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840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809" y="304800"/>
            <a:ext cx="6347713" cy="13208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065506"/>
            <a:ext cx="7089624" cy="4779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The Business has set a new business goal: Increase average daily in-store sales by 20% within the next 6 months.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This translates to a new business problem: How do we improve our in-store sales?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Store Managers meet to brainstorm a list of potential solutions and strategies &lt;based on their beliefs of what could be done&gt;.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72228" y="5844674"/>
            <a:ext cx="38862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A Business Analyst would typically be the facilitator of this process.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1001" y="4648200"/>
            <a:ext cx="7010399" cy="533400"/>
            <a:chOff x="693420" y="5029200"/>
            <a:chExt cx="7641821" cy="533400"/>
          </a:xfrm>
        </p:grpSpPr>
        <p:sp>
          <p:nvSpPr>
            <p:cNvPr id="7" name="Chevron 6"/>
            <p:cNvSpPr/>
            <p:nvPr/>
          </p:nvSpPr>
          <p:spPr>
            <a:xfrm>
              <a:off x="1813467" y="5029200"/>
              <a:ext cx="1335809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Business Problem to be Solved</a:t>
              </a:r>
            </a:p>
          </p:txBody>
        </p:sp>
        <p:sp>
          <p:nvSpPr>
            <p:cNvPr id="8" name="Chevron 7"/>
            <p:cNvSpPr/>
            <p:nvPr/>
          </p:nvSpPr>
          <p:spPr>
            <a:xfrm>
              <a:off x="2959786" y="5029200"/>
              <a:ext cx="1368281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Solutions &amp; Strategies</a:t>
              </a:r>
            </a:p>
          </p:txBody>
        </p:sp>
        <p:sp>
          <p:nvSpPr>
            <p:cNvPr id="9" name="Chevron 8"/>
            <p:cNvSpPr/>
            <p:nvPr/>
          </p:nvSpPr>
          <p:spPr>
            <a:xfrm>
              <a:off x="4119822" y="5029200"/>
              <a:ext cx="1442489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New or Changed Capabilities</a:t>
              </a:r>
            </a:p>
          </p:txBody>
        </p:sp>
        <p:sp>
          <p:nvSpPr>
            <p:cNvPr id="10" name="Chevron 9"/>
            <p:cNvSpPr/>
            <p:nvPr/>
          </p:nvSpPr>
          <p:spPr>
            <a:xfrm>
              <a:off x="5358288" y="5029200"/>
              <a:ext cx="1625023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if Changes needed at User Level</a:t>
              </a:r>
            </a:p>
          </p:txBody>
        </p:sp>
        <p:sp>
          <p:nvSpPr>
            <p:cNvPr id="11" name="Chevron 10"/>
            <p:cNvSpPr/>
            <p:nvPr/>
          </p:nvSpPr>
          <p:spPr>
            <a:xfrm>
              <a:off x="693420" y="5029200"/>
              <a:ext cx="1301028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Business Goal is Set</a:t>
              </a:r>
            </a:p>
          </p:txBody>
        </p:sp>
        <p:sp>
          <p:nvSpPr>
            <p:cNvPr id="12" name="Chevron 11"/>
            <p:cNvSpPr/>
            <p:nvPr/>
          </p:nvSpPr>
          <p:spPr>
            <a:xfrm>
              <a:off x="6781800" y="5029200"/>
              <a:ext cx="1553441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Business Requirements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0747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45" y="228600"/>
            <a:ext cx="6347713" cy="13208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75532"/>
            <a:ext cx="7162800" cy="4779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This brainstormed list is eventually reduced to an agreed list of new or changed </a:t>
            </a:r>
            <a:r>
              <a:rPr lang="en-US" sz="2400" dirty="0">
                <a:solidFill>
                  <a:srgbClr val="00B050"/>
                </a:solidFill>
              </a:rPr>
              <a:t>business capabilities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We need the capability to provide pricing and product details to customers while standing at the product of interest.</a:t>
            </a:r>
          </a:p>
          <a:p>
            <a:pPr lvl="1"/>
            <a:r>
              <a:rPr lang="en-US" sz="2000" dirty="0"/>
              <a:t>We need the capability to create a sales order, take payment, and provide a receipt while standing with the customer using a smart phone or tablet.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4800600"/>
            <a:ext cx="7391399" cy="685800"/>
            <a:chOff x="693420" y="5029200"/>
            <a:chExt cx="7641821" cy="533400"/>
          </a:xfrm>
        </p:grpSpPr>
        <p:sp>
          <p:nvSpPr>
            <p:cNvPr id="7" name="Chevron 6"/>
            <p:cNvSpPr/>
            <p:nvPr/>
          </p:nvSpPr>
          <p:spPr>
            <a:xfrm>
              <a:off x="1788391" y="5029200"/>
              <a:ext cx="1335809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Business Problem to be Solved</a:t>
              </a:r>
            </a:p>
          </p:txBody>
        </p:sp>
        <p:sp>
          <p:nvSpPr>
            <p:cNvPr id="8" name="Chevron 7"/>
            <p:cNvSpPr/>
            <p:nvPr/>
          </p:nvSpPr>
          <p:spPr>
            <a:xfrm>
              <a:off x="2946991" y="5029200"/>
              <a:ext cx="1368281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Solutions &amp; Strategies</a:t>
              </a:r>
            </a:p>
          </p:txBody>
        </p:sp>
        <p:sp>
          <p:nvSpPr>
            <p:cNvPr id="9" name="Chevron 8"/>
            <p:cNvSpPr/>
            <p:nvPr/>
          </p:nvSpPr>
          <p:spPr>
            <a:xfrm>
              <a:off x="4119822" y="5029200"/>
              <a:ext cx="1442489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New or Changed Capabilities</a:t>
              </a:r>
            </a:p>
          </p:txBody>
        </p:sp>
        <p:sp>
          <p:nvSpPr>
            <p:cNvPr id="10" name="Chevron 9"/>
            <p:cNvSpPr/>
            <p:nvPr/>
          </p:nvSpPr>
          <p:spPr>
            <a:xfrm>
              <a:off x="5358288" y="5029200"/>
              <a:ext cx="1625023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if Changes needed at User Level</a:t>
              </a:r>
            </a:p>
          </p:txBody>
        </p:sp>
        <p:sp>
          <p:nvSpPr>
            <p:cNvPr id="11" name="Chevron 10"/>
            <p:cNvSpPr/>
            <p:nvPr/>
          </p:nvSpPr>
          <p:spPr>
            <a:xfrm>
              <a:off x="693420" y="5029200"/>
              <a:ext cx="1301028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Business Goal is Set</a:t>
              </a:r>
            </a:p>
          </p:txBody>
        </p:sp>
        <p:sp>
          <p:nvSpPr>
            <p:cNvPr id="12" name="Chevron 11"/>
            <p:cNvSpPr/>
            <p:nvPr/>
          </p:nvSpPr>
          <p:spPr>
            <a:xfrm>
              <a:off x="6781800" y="5029200"/>
              <a:ext cx="1553441" cy="533400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Business Requirements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934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95" y="228600"/>
            <a:ext cx="8246707" cy="228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48" y="891382"/>
            <a:ext cx="7153252" cy="447436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The new or changed business capabilities are </a:t>
            </a:r>
            <a:r>
              <a:rPr lang="en-US" sz="2000" i="1" dirty="0"/>
              <a:t>de facto </a:t>
            </a:r>
            <a:r>
              <a:rPr lang="en-US" sz="2000" dirty="0"/>
              <a:t>more business problems to be solved:</a:t>
            </a:r>
          </a:p>
          <a:p>
            <a:pPr lvl="1"/>
            <a:r>
              <a:rPr lang="en-US" sz="1800" dirty="0"/>
              <a:t>We need the capability to provide pricing and product details to customers while standing at the product of interest.</a:t>
            </a:r>
          </a:p>
          <a:p>
            <a:pPr lvl="1"/>
            <a:r>
              <a:rPr lang="en-US" sz="1800" dirty="0"/>
              <a:t>We need the capability to create a sales order, take a credit card payment, and provide a receipt while standing with the customer and using a smart phone or tablet.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000" dirty="0"/>
              <a:t>Each new or changed capability needs further analysis to determine the current state process details and what user level changes are needed to achieve the future state.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It is those user level capability changes that will become the business requirements listed in the business requirements document (BRD).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1" y="6024562"/>
            <a:ext cx="7315200" cy="533400"/>
            <a:chOff x="693420" y="5029200"/>
            <a:chExt cx="7641821" cy="533400"/>
          </a:xfrm>
        </p:grpSpPr>
        <p:sp>
          <p:nvSpPr>
            <p:cNvPr id="6" name="Chevron 5"/>
            <p:cNvSpPr/>
            <p:nvPr/>
          </p:nvSpPr>
          <p:spPr>
            <a:xfrm>
              <a:off x="1788391" y="5029200"/>
              <a:ext cx="1335809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Business Problem to be Solved</a:t>
              </a:r>
            </a:p>
          </p:txBody>
        </p:sp>
        <p:sp>
          <p:nvSpPr>
            <p:cNvPr id="7" name="Chevron 6"/>
            <p:cNvSpPr/>
            <p:nvPr/>
          </p:nvSpPr>
          <p:spPr>
            <a:xfrm>
              <a:off x="2946991" y="5029200"/>
              <a:ext cx="1368281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Solutions &amp; Strategies</a:t>
              </a:r>
            </a:p>
          </p:txBody>
        </p:sp>
        <p:sp>
          <p:nvSpPr>
            <p:cNvPr id="8" name="Chevron 7"/>
            <p:cNvSpPr/>
            <p:nvPr/>
          </p:nvSpPr>
          <p:spPr>
            <a:xfrm>
              <a:off x="4119822" y="5029200"/>
              <a:ext cx="1442489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New or Changed Capabilities</a:t>
              </a:r>
            </a:p>
          </p:txBody>
        </p:sp>
        <p:sp>
          <p:nvSpPr>
            <p:cNvPr id="9" name="Chevron 8"/>
            <p:cNvSpPr/>
            <p:nvPr/>
          </p:nvSpPr>
          <p:spPr>
            <a:xfrm>
              <a:off x="5358288" y="5029200"/>
              <a:ext cx="1625023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if Changes needed at User Level</a:t>
              </a:r>
            </a:p>
          </p:txBody>
        </p:sp>
        <p:sp>
          <p:nvSpPr>
            <p:cNvPr id="10" name="Chevron 9"/>
            <p:cNvSpPr/>
            <p:nvPr/>
          </p:nvSpPr>
          <p:spPr>
            <a:xfrm>
              <a:off x="693420" y="5029200"/>
              <a:ext cx="1301028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Business Goal is Set</a:t>
              </a:r>
            </a:p>
          </p:txBody>
        </p:sp>
        <p:sp>
          <p:nvSpPr>
            <p:cNvPr id="11" name="Chevron 10"/>
            <p:cNvSpPr/>
            <p:nvPr/>
          </p:nvSpPr>
          <p:spPr>
            <a:xfrm>
              <a:off x="6781800" y="5029200"/>
              <a:ext cx="1553441" cy="533400"/>
            </a:xfrm>
            <a:prstGeom prst="chevron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List of Business Requirements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997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7391400" cy="1320800"/>
          </a:xfrm>
        </p:spPr>
        <p:txBody>
          <a:bodyPr>
            <a:normAutofit/>
          </a:bodyPr>
          <a:lstStyle/>
          <a:p>
            <a:r>
              <a:rPr lang="en-US" sz="3200" dirty="0"/>
              <a:t>Turning Capabilities into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6781800" cy="5410200"/>
          </a:xfrm>
        </p:spPr>
        <p:txBody>
          <a:bodyPr>
            <a:normAutofit/>
          </a:bodyPr>
          <a:lstStyle/>
          <a:p>
            <a:r>
              <a:rPr lang="en-US" sz="2400" dirty="0"/>
              <a:t>Determine what business process capabilities need to be changed from the end user’s prospective – Conduct a contextual inquiry if needed</a:t>
            </a:r>
          </a:p>
          <a:p>
            <a:pPr lvl="1"/>
            <a:r>
              <a:rPr lang="en-US" sz="2400" dirty="0"/>
              <a:t>Determine the current process</a:t>
            </a:r>
          </a:p>
          <a:p>
            <a:pPr lvl="1"/>
            <a:r>
              <a:rPr lang="en-US" sz="2400" dirty="0"/>
              <a:t>Identify changes needed to create the future state process</a:t>
            </a:r>
          </a:p>
          <a:p>
            <a:pPr lvl="1"/>
            <a:r>
              <a:rPr lang="en-US" sz="2400" dirty="0"/>
              <a:t>Translate those changes into business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4713" y="5719925"/>
            <a:ext cx="5727333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A Business Analyst might perform an on-site “contextual inquiry” to achieve the capability analysis</a:t>
            </a:r>
          </a:p>
        </p:txBody>
      </p:sp>
    </p:spTree>
    <p:extLst>
      <p:ext uri="{BB962C8B-B14F-4D97-AF65-F5344CB8AC3E}">
        <p14:creationId xmlns:p14="http://schemas.microsoft.com/office/powerpoint/2010/main" val="1177971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382000" cy="152400"/>
          </a:xfrm>
        </p:spPr>
        <p:txBody>
          <a:bodyPr>
            <a:noAutofit/>
          </a:bodyPr>
          <a:lstStyle/>
          <a:p>
            <a:r>
              <a:rPr lang="en-US" sz="2800" dirty="0"/>
              <a:t>Example – results from Contextual Inquiry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06903"/>
            <a:ext cx="7086600" cy="573362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For goal of “We need the capability to provide pricing and product details to customers while standing at the product of interest.” the on-site capabilities analysis discovered that:</a:t>
            </a:r>
          </a:p>
          <a:p>
            <a:pPr lvl="1"/>
            <a:r>
              <a:rPr lang="en-US" sz="2000" dirty="0"/>
              <a:t>Wifi is not usable from some locations in the store.</a:t>
            </a:r>
          </a:p>
          <a:p>
            <a:pPr lvl="1"/>
            <a:r>
              <a:rPr lang="en-US" sz="2000" dirty="0"/>
              <a:t>Wifi is not installed in the downtown store (they use the town’s public system).</a:t>
            </a:r>
          </a:p>
          <a:p>
            <a:pPr lvl="1"/>
            <a:r>
              <a:rPr lang="en-US" sz="2000" dirty="0"/>
              <a:t>System with pricing is not the same system as product details.</a:t>
            </a:r>
          </a:p>
          <a:p>
            <a:pPr lvl="1"/>
            <a:r>
              <a:rPr lang="en-US" sz="2000" dirty="0"/>
              <a:t>Neither system is web accessible.</a:t>
            </a:r>
          </a:p>
          <a:p>
            <a:pPr lvl="1"/>
            <a:r>
              <a:rPr lang="en-US" sz="2000" dirty="0"/>
              <a:t>No hand-held mobile hardware is being used in the stores.</a:t>
            </a:r>
          </a:p>
          <a:p>
            <a:pPr lvl="1"/>
            <a:r>
              <a:rPr lang="en-US" sz="2000" dirty="0"/>
              <a:t>Employees already know how to process sales orders using the current stationary POS system – no changes expected for this part of the user level process.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7540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0E65-EF00-7F4C-860A-46B7C286D3E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975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410E6CAF0AB044B1741DB435959BF6" ma:contentTypeVersion="14" ma:contentTypeDescription="Create a new document." ma:contentTypeScope="" ma:versionID="0ac1248fdab20670af995bba5c64a75d">
  <xsd:schema xmlns:xsd="http://www.w3.org/2001/XMLSchema" xmlns:xs="http://www.w3.org/2001/XMLSchema" xmlns:p="http://schemas.microsoft.com/office/2006/metadata/properties" xmlns:ns1="http://schemas.microsoft.com/sharepoint/v3" xmlns:ns3="cebf0567-4410-4f85-9091-63da89f3d203" xmlns:ns4="b2e30172-8064-444b-af7a-e059ae18f383" targetNamespace="http://schemas.microsoft.com/office/2006/metadata/properties" ma:root="true" ma:fieldsID="794964fff8418362c2b2a518ac9ac8da" ns1:_="" ns3:_="" ns4:_="">
    <xsd:import namespace="http://schemas.microsoft.com/sharepoint/v3"/>
    <xsd:import namespace="cebf0567-4410-4f85-9091-63da89f3d203"/>
    <xsd:import namespace="b2e30172-8064-444b-af7a-e059ae18f3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f0567-4410-4f85-9091-63da89f3d2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30172-8064-444b-af7a-e059ae18f38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369B5A-E4C6-4A90-A2C9-7E3F04D49C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ebf0567-4410-4f85-9091-63da89f3d203"/>
    <ds:schemaRef ds:uri="b2e30172-8064-444b-af7a-e059ae18f3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50D73F-8E5D-45AB-9453-A9E16FDC86B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585E5E6-ADB8-48E7-8840-815BFE8835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1983</TotalTime>
  <Words>2490</Words>
  <Application>Microsoft Office PowerPoint</Application>
  <PresentationFormat>On-screen Show (4:3)</PresentationFormat>
  <Paragraphs>264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Narrow</vt:lpstr>
      <vt:lpstr>Calibri</vt:lpstr>
      <vt:lpstr>Trebuchet MS</vt:lpstr>
      <vt:lpstr>Wingdings</vt:lpstr>
      <vt:lpstr>Wingdings 3</vt:lpstr>
      <vt:lpstr>Facet</vt:lpstr>
      <vt:lpstr>Writing Good  Business Requirements</vt:lpstr>
      <vt:lpstr>What is a Business Requirement?</vt:lpstr>
      <vt:lpstr>Requirements have Hierarchy</vt:lpstr>
      <vt:lpstr>Where do they come from?</vt:lpstr>
      <vt:lpstr>Example</vt:lpstr>
      <vt:lpstr>Example</vt:lpstr>
      <vt:lpstr>Example - Continued</vt:lpstr>
      <vt:lpstr>Turning Capabilities into Requirements</vt:lpstr>
      <vt:lpstr>Example – results from Contextual Inquiry</vt:lpstr>
      <vt:lpstr>Example - Continued</vt:lpstr>
      <vt:lpstr>What about the details!</vt:lpstr>
      <vt:lpstr>What about the details! - Continued</vt:lpstr>
      <vt:lpstr>Examples of Business Constraints</vt:lpstr>
      <vt:lpstr>Examples of Business Assumptions</vt:lpstr>
      <vt:lpstr>What makes a Good Requirement?</vt:lpstr>
      <vt:lpstr>Pushing back the Solution Requirements</vt:lpstr>
      <vt:lpstr>Common Business Requirement Mistakes</vt:lpstr>
      <vt:lpstr>Common Business Requirement Mistakes</vt:lpstr>
      <vt:lpstr>Common Business Requirement Mistakes</vt:lpstr>
      <vt:lpstr>Common Business Requirement Mistakes</vt:lpstr>
      <vt:lpstr>Common Business Requirement Mistakes</vt:lpstr>
      <vt:lpstr>Common Business Requirement Mistakes</vt:lpstr>
      <vt:lpstr>Verify &amp; Validate</vt:lpstr>
      <vt:lpstr>Segmentation and Make/Buy</vt:lpstr>
      <vt:lpstr>Next Steps</vt:lpstr>
      <vt:lpstr>Experience Notes</vt:lpstr>
      <vt:lpstr>Recap</vt:lpstr>
      <vt:lpstr>Questions?</vt:lpstr>
    </vt:vector>
  </TitlesOfParts>
  <Company>Chevron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Topics for Duri Workshops</dc:title>
  <dc:creator>Kelli Bryan</dc:creator>
  <cp:lastModifiedBy>Mackay, Scott (CCI-Atlanta-CON)</cp:lastModifiedBy>
  <cp:revision>228</cp:revision>
  <dcterms:created xsi:type="dcterms:W3CDTF">2011-11-03T17:58:05Z</dcterms:created>
  <dcterms:modified xsi:type="dcterms:W3CDTF">2020-01-16T13:27:38Z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0x010100FB410E6CAF0AB044B1741DB435959BF6</vt:lpwstr>
  </property>
</Properties>
</file>